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Lst>
  <p:sldSz cy="6858000" cx="12192000"/>
  <p:notesSz cx="6858000" cy="9144000"/>
  <p:embeddedFontLst>
    <p:embeddedFont>
      <p:font typeface="Garamond"/>
      <p:regular r:id="rId85"/>
      <p:bold r:id="rId86"/>
      <p:italic r:id="rId87"/>
      <p:boldItalic r:id="rId88"/>
    </p:embeddedFont>
    <p:embeddedFont>
      <p:font typeface="Noto Sans Symbols"/>
      <p:regular r:id="rId89"/>
      <p:bold r:id="rId9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4C7F970-7081-4F63-99DB-C963468159E0}">
  <a:tblStyle styleId="{34C7F970-7081-4F63-99DB-C963468159E0}" styleName="Table_0">
    <a:wholeTbl>
      <a:tcTxStyle b="off" i="off">
        <a:font>
          <a:latin typeface="Garamond"/>
          <a:ea typeface="Garamond"/>
          <a:cs typeface="Garamond"/>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CEFE7"/>
          </a:solidFill>
        </a:fill>
      </a:tcStyle>
    </a:wholeTbl>
    <a:band1H>
      <a:tcTxStyle b="off" i="off"/>
      <a:tcStyle>
        <a:fill>
          <a:solidFill>
            <a:srgbClr val="D8DDCB"/>
          </a:solidFill>
        </a:fill>
      </a:tcStyle>
    </a:band1H>
    <a:band2H>
      <a:tcTxStyle b="off" i="off"/>
    </a:band2H>
    <a:band1V>
      <a:tcTxStyle b="off" i="off"/>
      <a:tcStyle>
        <a:fill>
          <a:solidFill>
            <a:srgbClr val="D8DDCB"/>
          </a:solidFill>
        </a:fill>
      </a:tcStyle>
    </a:band1V>
    <a:band2V>
      <a:tcTxStyle b="off" i="off"/>
    </a:band2V>
    <a:lastCol>
      <a:tcTxStyle b="on" i="off">
        <a:font>
          <a:latin typeface="Garamond"/>
          <a:ea typeface="Garamond"/>
          <a:cs typeface="Garamond"/>
        </a:font>
        <a:schemeClr val="lt1"/>
      </a:tcTxStyle>
      <a:tcStyle>
        <a:fill>
          <a:solidFill>
            <a:schemeClr val="accent1"/>
          </a:solidFill>
        </a:fill>
      </a:tcStyle>
    </a:lastCol>
    <a:firstCol>
      <a:tcTxStyle b="on" i="off">
        <a:font>
          <a:latin typeface="Garamond"/>
          <a:ea typeface="Garamond"/>
          <a:cs typeface="Garamond"/>
        </a:font>
        <a:schemeClr val="lt1"/>
      </a:tcTxStyle>
      <a:tcStyle>
        <a:fill>
          <a:solidFill>
            <a:schemeClr val="accent1"/>
          </a:solidFill>
        </a:fill>
      </a:tcStyle>
    </a:firstCol>
    <a:lastRow>
      <a:tcTxStyle b="on" i="off">
        <a:font>
          <a:latin typeface="Garamond"/>
          <a:ea typeface="Garamond"/>
          <a:cs typeface="Garamond"/>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Garamond"/>
          <a:ea typeface="Garamond"/>
          <a:cs typeface="Garamond"/>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slide" Target="slides/slide79.xml"/><Relationship Id="rId83" Type="http://schemas.openxmlformats.org/officeDocument/2006/relationships/slide" Target="slides/slide78.xml"/><Relationship Id="rId42" Type="http://schemas.openxmlformats.org/officeDocument/2006/relationships/slide" Target="slides/slide37.xml"/><Relationship Id="rId86" Type="http://schemas.openxmlformats.org/officeDocument/2006/relationships/font" Target="fonts/Garamond-bold.fntdata"/><Relationship Id="rId41" Type="http://schemas.openxmlformats.org/officeDocument/2006/relationships/slide" Target="slides/slide36.xml"/><Relationship Id="rId85" Type="http://schemas.openxmlformats.org/officeDocument/2006/relationships/font" Target="fonts/Garamond-regular.fntdata"/><Relationship Id="rId44" Type="http://schemas.openxmlformats.org/officeDocument/2006/relationships/slide" Target="slides/slide39.xml"/><Relationship Id="rId88" Type="http://schemas.openxmlformats.org/officeDocument/2006/relationships/font" Target="fonts/Garamond-boldItalic.fntdata"/><Relationship Id="rId43" Type="http://schemas.openxmlformats.org/officeDocument/2006/relationships/slide" Target="slides/slide38.xml"/><Relationship Id="rId87" Type="http://schemas.openxmlformats.org/officeDocument/2006/relationships/font" Target="fonts/Garamond-italic.fntdata"/><Relationship Id="rId46" Type="http://schemas.openxmlformats.org/officeDocument/2006/relationships/slide" Target="slides/slide41.xml"/><Relationship Id="rId45" Type="http://schemas.openxmlformats.org/officeDocument/2006/relationships/slide" Target="slides/slide40.xml"/><Relationship Id="rId89" Type="http://schemas.openxmlformats.org/officeDocument/2006/relationships/font" Target="fonts/NotoSansSymbols-regular.fntdata"/><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slide" Target="slides/slide72.xml"/><Relationship Id="rId32" Type="http://schemas.openxmlformats.org/officeDocument/2006/relationships/slide" Target="slides/slide27.xml"/><Relationship Id="rId76" Type="http://schemas.openxmlformats.org/officeDocument/2006/relationships/slide" Target="slides/slide71.xml"/><Relationship Id="rId35" Type="http://schemas.openxmlformats.org/officeDocument/2006/relationships/slide" Target="slides/slide30.xml"/><Relationship Id="rId79" Type="http://schemas.openxmlformats.org/officeDocument/2006/relationships/slide" Target="slides/slide74.xml"/><Relationship Id="rId34" Type="http://schemas.openxmlformats.org/officeDocument/2006/relationships/slide" Target="slides/slide29.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90" Type="http://schemas.openxmlformats.org/officeDocument/2006/relationships/font" Target="fonts/NotoSansSymbols-bold.fntdata"/><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jpg>
</file>

<file path=ppt/media/image15.jp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30.jpg>
</file>

<file path=ppt/media/image31.jpg>
</file>

<file path=ppt/media/image32.png>
</file>

<file path=ppt/media/image33.jpg>
</file>

<file path=ppt/media/image34.jpg>
</file>

<file path=ppt/media/image35.jpg>
</file>

<file path=ppt/media/image36.jpg>
</file>

<file path=ppt/media/image38.jpg>
</file>

<file path=ppt/media/image39.jpg>
</file>

<file path=ppt/media/image4.png>
</file>

<file path=ppt/media/image40.jpg>
</file>

<file path=ppt/media/image41.jpg>
</file>

<file path=ppt/media/image42.png>
</file>

<file path=ppt/media/image43.jpg>
</file>

<file path=ppt/media/image44.png>
</file>

<file path=ppt/media/image45.png>
</file>

<file path=ppt/media/image46.jpg>
</file>

<file path=ppt/media/image47.jp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9" name="Google Shape;149;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6" name="Google Shape;20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3" name="Google Shape;213;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0" name="Google Shape;220;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6" name="Google Shape;226;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2" name="Google Shape;232;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8" name="Google Shape;238;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4" name="Google Shape;244;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2" name="Google Shape;252;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0" name="Google Shape;260;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7" name="Google Shape;267;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5" name="Google Shape;15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4" name="Google Shape;274;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9" name="Google Shape;279;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7" name="Google Shape;287;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4" name="Google Shape;294;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2" name="Google Shape;302;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9" name="Google Shape;309;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5" name="Google Shape;315;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0" name="Google Shape;320;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7" name="Google Shape;327;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5" name="Google Shape;335;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1" name="Google Shape;16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0" name="Google Shape;340;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5" name="Google Shape;345;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1" name="Google Shape;351;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8" name="Google Shape;358;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3" name="Google Shape;363;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0" name="Google Shape;370;p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7" name="Google Shape;377;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4" name="Google Shape;384;p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91" name="Google Shape;391;p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96" name="Google Shape;396;p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8" name="Google Shape;16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04" name="Google Shape;404;p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11" name="Google Shape;411;p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18" name="Google Shape;418;p4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3" name="Google Shape;423;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8" name="Google Shape;428;p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34" name="Google Shape;434;p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39" name="Google Shape;439;p4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44" name="Google Shape;444;p4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50" name="Google Shape;450;p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57" name="Google Shape;457;p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4" name="Google Shape;17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64" name="Google Shape;464;p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70" name="Google Shape;470;p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76" name="Google Shape;476;p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82" name="Google Shape;482;p5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88" name="Google Shape;488;p5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95" name="Google Shape;495;p5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04" name="Google Shape;504;p5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09" name="Google Shape;509;p5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5" name="Google Shape;515;p5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21" name="Google Shape;521;p5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0" name="Google Shape;18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27" name="Google Shape;527;p6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4" name="Google Shape;534;p6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9" name="Google Shape;539;p6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44" name="Google Shape;544;p6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p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2" name="Google Shape;552;p6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p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62" name="Google Shape;562;p6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p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68" name="Google Shape;568;p6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p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3" name="Google Shape;573;p6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p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9" name="Google Shape;579;p6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p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85" name="Google Shape;585;p6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6" name="Google Shape;18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p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91" name="Google Shape;591;p7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p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97" name="Google Shape;597;p7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p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03" name="Google Shape;603;p7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p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09" name="Google Shape;609;p7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p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6" name="Google Shape;616;p7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p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1" name="Google Shape;621;p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p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9" name="Google Shape;629;p7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p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39" name="Google Shape;639;p7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p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46" name="Google Shape;646;p7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p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54" name="Google Shape;654;p7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3" name="Google Shape;19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0" name="Google Shape;20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6" name="Shape 16"/>
        <p:cNvGrpSpPr/>
        <p:nvPr/>
      </p:nvGrpSpPr>
      <p:grpSpPr>
        <a:xfrm>
          <a:off x="0" y="0"/>
          <a:ext cx="0" cy="0"/>
          <a:chOff x="0" y="0"/>
          <a:chExt cx="0" cy="0"/>
        </a:xfrm>
      </p:grpSpPr>
      <p:grpSp>
        <p:nvGrpSpPr>
          <p:cNvPr id="17" name="Google Shape;17;p2"/>
          <p:cNvGrpSpPr/>
          <p:nvPr/>
        </p:nvGrpSpPr>
        <p:grpSpPr>
          <a:xfrm>
            <a:off x="-16934" y="0"/>
            <a:ext cx="12231160" cy="6856214"/>
            <a:chOff x="-16934" y="0"/>
            <a:chExt cx="12231160" cy="6856214"/>
          </a:xfrm>
        </p:grpSpPr>
        <p:pic>
          <p:nvPicPr>
            <p:cNvPr descr="HD-PanelTitleR1.png" id="18" name="Google Shape;18;p2"/>
            <p:cNvPicPr preferRelativeResize="0"/>
            <p:nvPr/>
          </p:nvPicPr>
          <p:blipFill rotWithShape="1">
            <a:blip r:embed="rId2">
              <a:alphaModFix/>
            </a:blip>
            <a:srcRect b="0" l="0" r="0" t="0"/>
            <a:stretch/>
          </p:blipFill>
          <p:spPr>
            <a:xfrm>
              <a:off x="0" y="0"/>
              <a:ext cx="12188825" cy="6856214"/>
            </a:xfrm>
            <a:prstGeom prst="rect">
              <a:avLst/>
            </a:prstGeom>
            <a:noFill/>
            <a:ln>
              <a:noFill/>
            </a:ln>
          </p:spPr>
        </p:pic>
        <p:sp>
          <p:nvSpPr>
            <p:cNvPr id="19" name="Google Shape;19;p2"/>
            <p:cNvSpPr/>
            <p:nvPr/>
          </p:nvSpPr>
          <p:spPr>
            <a:xfrm>
              <a:off x="2328332" y="1540931"/>
              <a:ext cx="7543802" cy="3835401"/>
            </a:xfrm>
            <a:prstGeom prst="rect">
              <a:avLst/>
            </a:prstGeom>
            <a:noFill/>
            <a:ln cap="flat" cmpd="sng" w="15875">
              <a:solidFill>
                <a:schemeClr val="accen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HDRibbonTitle-UniformTrim.png" id="20" name="Google Shape;20;p2"/>
            <p:cNvPicPr preferRelativeResize="0"/>
            <p:nvPr/>
          </p:nvPicPr>
          <p:blipFill rotWithShape="1">
            <a:blip r:embed="rId3">
              <a:alphaModFix/>
            </a:blip>
            <a:srcRect b="0" l="0" r="0" t="0"/>
            <a:stretch/>
          </p:blipFill>
          <p:spPr>
            <a:xfrm>
              <a:off x="-16934" y="3147609"/>
              <a:ext cx="2478024" cy="612648"/>
            </a:xfrm>
            <a:prstGeom prst="rect">
              <a:avLst/>
            </a:prstGeom>
            <a:noFill/>
            <a:ln>
              <a:noFill/>
            </a:ln>
          </p:spPr>
        </p:pic>
        <p:pic>
          <p:nvPicPr>
            <p:cNvPr descr="HDRibbonTitle-UniformTrim.png" id="21" name="Google Shape;21;p2"/>
            <p:cNvPicPr preferRelativeResize="0"/>
            <p:nvPr/>
          </p:nvPicPr>
          <p:blipFill rotWithShape="1">
            <a:blip r:embed="rId3">
              <a:alphaModFix/>
            </a:blip>
            <a:srcRect b="0" l="0" r="0" t="0"/>
            <a:stretch/>
          </p:blipFill>
          <p:spPr>
            <a:xfrm>
              <a:off x="9736202" y="3147609"/>
              <a:ext cx="2478024" cy="612648"/>
            </a:xfrm>
            <a:prstGeom prst="rect">
              <a:avLst/>
            </a:prstGeom>
            <a:noFill/>
            <a:ln>
              <a:noFill/>
            </a:ln>
          </p:spPr>
        </p:pic>
      </p:grpSp>
      <p:sp>
        <p:nvSpPr>
          <p:cNvPr id="22" name="Google Shape;22;p2"/>
          <p:cNvSpPr txBox="1"/>
          <p:nvPr>
            <p:ph type="ctrTitle"/>
          </p:nvPr>
        </p:nvSpPr>
        <p:spPr>
          <a:xfrm>
            <a:off x="2692398" y="1871131"/>
            <a:ext cx="6815669" cy="1515533"/>
          </a:xfrm>
          <a:prstGeom prst="rect">
            <a:avLst/>
          </a:prstGeom>
          <a:noFill/>
          <a:ln>
            <a:noFill/>
          </a:ln>
        </p:spPr>
        <p:txBody>
          <a:bodyPr anchorCtr="0" anchor="b" bIns="45700" lIns="91425" spcFirstLastPara="1" rIns="91425" wrap="square" tIns="45700">
            <a:noAutofit/>
          </a:bodyPr>
          <a:lstStyle>
            <a:lvl1pPr lvl="0" algn="ctr">
              <a:lnSpc>
                <a:spcPct val="100000"/>
              </a:lnSpc>
              <a:spcBef>
                <a:spcPts val="0"/>
              </a:spcBef>
              <a:spcAft>
                <a:spcPts val="0"/>
              </a:spcAft>
              <a:buClr>
                <a:srgbClr val="262626"/>
              </a:buClr>
              <a:buSzPts val="5400"/>
              <a:buFont typeface="Garamond"/>
              <a:buNone/>
              <a:defRPr sz="5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
          <p:cNvSpPr txBox="1"/>
          <p:nvPr>
            <p:ph idx="1" type="subTitle"/>
          </p:nvPr>
        </p:nvSpPr>
        <p:spPr>
          <a:xfrm>
            <a:off x="2692398" y="3657597"/>
            <a:ext cx="6815669" cy="1320802"/>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420"/>
              </a:spcBef>
              <a:spcAft>
                <a:spcPts val="0"/>
              </a:spcAft>
              <a:buSzPts val="2415"/>
              <a:buNone/>
              <a:defRPr sz="2100">
                <a:solidFill>
                  <a:schemeClr val="dk1"/>
                </a:solidFill>
              </a:defRPr>
            </a:lvl1pPr>
            <a:lvl2pPr lvl="1" algn="ctr">
              <a:lnSpc>
                <a:spcPct val="100000"/>
              </a:lnSpc>
              <a:spcBef>
                <a:spcPts val="600"/>
              </a:spcBef>
              <a:spcAft>
                <a:spcPts val="0"/>
              </a:spcAft>
              <a:buSzPts val="2300"/>
              <a:buNone/>
              <a:defRPr>
                <a:solidFill>
                  <a:srgbClr val="888888"/>
                </a:solidFill>
              </a:defRPr>
            </a:lvl2pPr>
            <a:lvl3pPr lvl="2" algn="ctr">
              <a:lnSpc>
                <a:spcPct val="100000"/>
              </a:lnSpc>
              <a:spcBef>
                <a:spcPts val="600"/>
              </a:spcBef>
              <a:spcAft>
                <a:spcPts val="0"/>
              </a:spcAft>
              <a:buSzPts val="2070"/>
              <a:buNone/>
              <a:defRPr>
                <a:solidFill>
                  <a:srgbClr val="888888"/>
                </a:solidFill>
              </a:defRPr>
            </a:lvl3pPr>
            <a:lvl4pPr lvl="3" algn="ctr">
              <a:lnSpc>
                <a:spcPct val="100000"/>
              </a:lnSpc>
              <a:spcBef>
                <a:spcPts val="600"/>
              </a:spcBef>
              <a:spcAft>
                <a:spcPts val="0"/>
              </a:spcAft>
              <a:buSzPts val="1840"/>
              <a:buNone/>
              <a:defRPr>
                <a:solidFill>
                  <a:srgbClr val="888888"/>
                </a:solidFill>
              </a:defRPr>
            </a:lvl4pPr>
            <a:lvl5pPr lvl="4" algn="ctr">
              <a:lnSpc>
                <a:spcPct val="100000"/>
              </a:lnSpc>
              <a:spcBef>
                <a:spcPts val="600"/>
              </a:spcBef>
              <a:spcAft>
                <a:spcPts val="0"/>
              </a:spcAft>
              <a:buSzPts val="1610"/>
              <a:buNone/>
              <a:defRPr>
                <a:solidFill>
                  <a:srgbClr val="888888"/>
                </a:solidFill>
              </a:defRPr>
            </a:lvl5pPr>
            <a:lvl6pPr lvl="5" algn="ctr">
              <a:lnSpc>
                <a:spcPct val="100000"/>
              </a:lnSpc>
              <a:spcBef>
                <a:spcPts val="600"/>
              </a:spcBef>
              <a:spcAft>
                <a:spcPts val="0"/>
              </a:spcAft>
              <a:buSzPts val="1610"/>
              <a:buNone/>
              <a:defRPr>
                <a:solidFill>
                  <a:srgbClr val="888888"/>
                </a:solidFill>
              </a:defRPr>
            </a:lvl6pPr>
            <a:lvl7pPr lvl="6" algn="ctr">
              <a:lnSpc>
                <a:spcPct val="100000"/>
              </a:lnSpc>
              <a:spcBef>
                <a:spcPts val="600"/>
              </a:spcBef>
              <a:spcAft>
                <a:spcPts val="0"/>
              </a:spcAft>
              <a:buSzPts val="1610"/>
              <a:buNone/>
              <a:defRPr>
                <a:solidFill>
                  <a:srgbClr val="888888"/>
                </a:solidFill>
              </a:defRPr>
            </a:lvl7pPr>
            <a:lvl8pPr lvl="7" algn="ctr">
              <a:lnSpc>
                <a:spcPct val="100000"/>
              </a:lnSpc>
              <a:spcBef>
                <a:spcPts val="600"/>
              </a:spcBef>
              <a:spcAft>
                <a:spcPts val="0"/>
              </a:spcAft>
              <a:buSzPts val="1610"/>
              <a:buNone/>
              <a:defRPr>
                <a:solidFill>
                  <a:srgbClr val="888888"/>
                </a:solidFill>
              </a:defRPr>
            </a:lvl8pPr>
            <a:lvl9pPr lvl="8" algn="ctr">
              <a:lnSpc>
                <a:spcPct val="100000"/>
              </a:lnSpc>
              <a:spcBef>
                <a:spcPts val="600"/>
              </a:spcBef>
              <a:spcAft>
                <a:spcPts val="600"/>
              </a:spcAft>
              <a:buSzPts val="1610"/>
              <a:buNone/>
              <a:defRPr>
                <a:solidFill>
                  <a:srgbClr val="888888"/>
                </a:solidFill>
              </a:defRPr>
            </a:lvl9pPr>
          </a:lstStyle>
          <a:p/>
        </p:txBody>
      </p:sp>
      <p:sp>
        <p:nvSpPr>
          <p:cNvPr id="24" name="Google Shape;24;p2"/>
          <p:cNvSpPr txBox="1"/>
          <p:nvPr>
            <p:ph idx="10" type="dt"/>
          </p:nvPr>
        </p:nvSpPr>
        <p:spPr>
          <a:xfrm>
            <a:off x="7983232" y="5037663"/>
            <a:ext cx="897467"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
          <p:cNvSpPr txBox="1"/>
          <p:nvPr>
            <p:ph idx="11" type="ftr"/>
          </p:nvPr>
        </p:nvSpPr>
        <p:spPr>
          <a:xfrm>
            <a:off x="2692397" y="5037663"/>
            <a:ext cx="5214635"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
          <p:cNvSpPr txBox="1"/>
          <p:nvPr>
            <p:ph idx="12" type="sldNum"/>
          </p:nvPr>
        </p:nvSpPr>
        <p:spPr>
          <a:xfrm>
            <a:off x="8956900" y="5037663"/>
            <a:ext cx="55116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cxnSp>
        <p:nvCxnSpPr>
          <p:cNvPr id="27" name="Google Shape;27;p2"/>
          <p:cNvCxnSpPr/>
          <p:nvPr/>
        </p:nvCxnSpPr>
        <p:spPr>
          <a:xfrm>
            <a:off x="2692399" y="3522131"/>
            <a:ext cx="681566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85" name="Shape 85"/>
        <p:cNvGrpSpPr/>
        <p:nvPr/>
      </p:nvGrpSpPr>
      <p:grpSpPr>
        <a:xfrm>
          <a:off x="0" y="0"/>
          <a:ext cx="0" cy="0"/>
          <a:chOff x="0" y="0"/>
          <a:chExt cx="0" cy="0"/>
        </a:xfrm>
      </p:grpSpPr>
      <p:sp>
        <p:nvSpPr>
          <p:cNvPr id="86" name="Google Shape;86;p11"/>
          <p:cNvSpPr txBox="1"/>
          <p:nvPr>
            <p:ph type="title"/>
          </p:nvPr>
        </p:nvSpPr>
        <p:spPr>
          <a:xfrm>
            <a:off x="1295401" y="4815415"/>
            <a:ext cx="9609666" cy="566738"/>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rgbClr val="262626"/>
              </a:buClr>
              <a:buSzPts val="2400"/>
              <a:buFont typeface="Garamond"/>
              <a:buNone/>
              <a:defRPr b="0"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1"/>
          <p:cNvSpPr/>
          <p:nvPr>
            <p:ph idx="2" type="pic"/>
          </p:nvPr>
        </p:nvSpPr>
        <p:spPr>
          <a:xfrm>
            <a:off x="1041427" y="1041399"/>
            <a:ext cx="10105972" cy="3335869"/>
          </a:xfrm>
          <a:prstGeom prst="roundRect">
            <a:avLst>
              <a:gd fmla="val 0" name="adj"/>
            </a:avLst>
          </a:prstGeom>
          <a:noFill/>
          <a:ln cap="flat" cmpd="thickThin" w="57150">
            <a:solidFill>
              <a:srgbClr val="7F7F7F"/>
            </a:solidFill>
            <a:prstDash val="solid"/>
            <a:miter lim="800000"/>
            <a:headEnd len="sm" w="sm" type="none"/>
            <a:tailEnd len="sm" w="sm" type="none"/>
          </a:ln>
        </p:spPr>
      </p:sp>
      <p:sp>
        <p:nvSpPr>
          <p:cNvPr id="88" name="Google Shape;88;p11"/>
          <p:cNvSpPr txBox="1"/>
          <p:nvPr>
            <p:ph idx="1" type="body"/>
          </p:nvPr>
        </p:nvSpPr>
        <p:spPr>
          <a:xfrm>
            <a:off x="1295401" y="5382153"/>
            <a:ext cx="9609666" cy="493712"/>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280"/>
              </a:spcBef>
              <a:spcAft>
                <a:spcPts val="0"/>
              </a:spcAft>
              <a:buSzPts val="1610"/>
              <a:buNone/>
              <a:defRPr sz="1400"/>
            </a:lvl1pPr>
            <a:lvl2pPr indent="-228600" lvl="1" marL="914400" algn="l">
              <a:lnSpc>
                <a:spcPct val="100000"/>
              </a:lnSpc>
              <a:spcBef>
                <a:spcPts val="600"/>
              </a:spcBef>
              <a:spcAft>
                <a:spcPts val="0"/>
              </a:spcAft>
              <a:buSzPts val="1380"/>
              <a:buNone/>
              <a:defRPr sz="1200"/>
            </a:lvl2pPr>
            <a:lvl3pPr indent="-228600" lvl="2" marL="1371600" algn="l">
              <a:lnSpc>
                <a:spcPct val="100000"/>
              </a:lnSpc>
              <a:spcBef>
                <a:spcPts val="600"/>
              </a:spcBef>
              <a:spcAft>
                <a:spcPts val="0"/>
              </a:spcAft>
              <a:buSzPts val="1150"/>
              <a:buNone/>
              <a:defRPr sz="1000"/>
            </a:lvl3pPr>
            <a:lvl4pPr indent="-228600" lvl="3" marL="1828800" algn="l">
              <a:lnSpc>
                <a:spcPct val="100000"/>
              </a:lnSpc>
              <a:spcBef>
                <a:spcPts val="600"/>
              </a:spcBef>
              <a:spcAft>
                <a:spcPts val="0"/>
              </a:spcAft>
              <a:buSzPts val="1035"/>
              <a:buNone/>
              <a:defRPr sz="900"/>
            </a:lvl4pPr>
            <a:lvl5pPr indent="-228600" lvl="4" marL="2286000" algn="l">
              <a:lnSpc>
                <a:spcPct val="100000"/>
              </a:lnSpc>
              <a:spcBef>
                <a:spcPts val="600"/>
              </a:spcBef>
              <a:spcAft>
                <a:spcPts val="0"/>
              </a:spcAft>
              <a:buSzPts val="1035"/>
              <a:buNone/>
              <a:defRPr sz="900"/>
            </a:lvl5pPr>
            <a:lvl6pPr indent="-228600" lvl="5" marL="2743200" algn="l">
              <a:lnSpc>
                <a:spcPct val="100000"/>
              </a:lnSpc>
              <a:spcBef>
                <a:spcPts val="600"/>
              </a:spcBef>
              <a:spcAft>
                <a:spcPts val="0"/>
              </a:spcAft>
              <a:buSzPts val="1035"/>
              <a:buNone/>
              <a:defRPr sz="900"/>
            </a:lvl6pPr>
            <a:lvl7pPr indent="-228600" lvl="6" marL="3200400" algn="l">
              <a:lnSpc>
                <a:spcPct val="100000"/>
              </a:lnSpc>
              <a:spcBef>
                <a:spcPts val="600"/>
              </a:spcBef>
              <a:spcAft>
                <a:spcPts val="0"/>
              </a:spcAft>
              <a:buSzPts val="1035"/>
              <a:buNone/>
              <a:defRPr sz="900"/>
            </a:lvl7pPr>
            <a:lvl8pPr indent="-228600" lvl="7" marL="3657600" algn="l">
              <a:lnSpc>
                <a:spcPct val="100000"/>
              </a:lnSpc>
              <a:spcBef>
                <a:spcPts val="600"/>
              </a:spcBef>
              <a:spcAft>
                <a:spcPts val="0"/>
              </a:spcAft>
              <a:buSzPts val="1035"/>
              <a:buNone/>
              <a:defRPr sz="900"/>
            </a:lvl8pPr>
            <a:lvl9pPr indent="-228600" lvl="8" marL="4114800" algn="l">
              <a:lnSpc>
                <a:spcPct val="100000"/>
              </a:lnSpc>
              <a:spcBef>
                <a:spcPts val="600"/>
              </a:spcBef>
              <a:spcAft>
                <a:spcPts val="600"/>
              </a:spcAft>
              <a:buSzPts val="1035"/>
              <a:buNone/>
              <a:defRPr sz="900"/>
            </a:lvl9pPr>
          </a:lstStyle>
          <a:p/>
        </p:txBody>
      </p:sp>
      <p:sp>
        <p:nvSpPr>
          <p:cNvPr id="89" name="Google Shape;89;p11"/>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11"/>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11"/>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2" name="Shape 92"/>
        <p:cNvGrpSpPr/>
        <p:nvPr/>
      </p:nvGrpSpPr>
      <p:grpSpPr>
        <a:xfrm>
          <a:off x="0" y="0"/>
          <a:ext cx="0" cy="0"/>
          <a:chOff x="0" y="0"/>
          <a:chExt cx="0" cy="0"/>
        </a:xfrm>
      </p:grpSpPr>
      <p:sp>
        <p:nvSpPr>
          <p:cNvPr id="93" name="Google Shape;93;p12"/>
          <p:cNvSpPr txBox="1"/>
          <p:nvPr>
            <p:ph type="title"/>
          </p:nvPr>
        </p:nvSpPr>
        <p:spPr>
          <a:xfrm>
            <a:off x="1303868" y="982132"/>
            <a:ext cx="9592732" cy="2954868"/>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3200"/>
              <a:buFont typeface="Garamond"/>
              <a:buNone/>
              <a:defRPr b="0" sz="32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12"/>
          <p:cNvSpPr txBox="1"/>
          <p:nvPr>
            <p:ph idx="1" type="body"/>
          </p:nvPr>
        </p:nvSpPr>
        <p:spPr>
          <a:xfrm>
            <a:off x="1303868" y="4343399"/>
            <a:ext cx="9592732" cy="1532467"/>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400"/>
              </a:spcBef>
              <a:spcAft>
                <a:spcPts val="0"/>
              </a:spcAft>
              <a:buSzPts val="2300"/>
              <a:buNone/>
              <a:defRPr sz="2000">
                <a:solidFill>
                  <a:schemeClr val="dk1"/>
                </a:solidFill>
              </a:defRPr>
            </a:lvl1pPr>
            <a:lvl2pPr indent="-228600" lvl="1" marL="914400" algn="l">
              <a:lnSpc>
                <a:spcPct val="100000"/>
              </a:lnSpc>
              <a:spcBef>
                <a:spcPts val="600"/>
              </a:spcBef>
              <a:spcAft>
                <a:spcPts val="0"/>
              </a:spcAft>
              <a:buSzPts val="2070"/>
              <a:buNone/>
              <a:defRPr sz="1800">
                <a:solidFill>
                  <a:srgbClr val="888888"/>
                </a:solidFill>
              </a:defRPr>
            </a:lvl2pPr>
            <a:lvl3pPr indent="-228600" lvl="2" marL="1371600" algn="l">
              <a:lnSpc>
                <a:spcPct val="100000"/>
              </a:lnSpc>
              <a:spcBef>
                <a:spcPts val="600"/>
              </a:spcBef>
              <a:spcAft>
                <a:spcPts val="0"/>
              </a:spcAft>
              <a:buSzPts val="1840"/>
              <a:buNone/>
              <a:defRPr sz="1600">
                <a:solidFill>
                  <a:srgbClr val="888888"/>
                </a:solidFill>
              </a:defRPr>
            </a:lvl3pPr>
            <a:lvl4pPr indent="-228600" lvl="3" marL="1828800" algn="l">
              <a:lnSpc>
                <a:spcPct val="100000"/>
              </a:lnSpc>
              <a:spcBef>
                <a:spcPts val="600"/>
              </a:spcBef>
              <a:spcAft>
                <a:spcPts val="0"/>
              </a:spcAft>
              <a:buSzPts val="1610"/>
              <a:buNone/>
              <a:defRPr sz="1400">
                <a:solidFill>
                  <a:srgbClr val="888888"/>
                </a:solidFill>
              </a:defRPr>
            </a:lvl4pPr>
            <a:lvl5pPr indent="-228600" lvl="4" marL="2286000" algn="l">
              <a:lnSpc>
                <a:spcPct val="100000"/>
              </a:lnSpc>
              <a:spcBef>
                <a:spcPts val="600"/>
              </a:spcBef>
              <a:spcAft>
                <a:spcPts val="0"/>
              </a:spcAft>
              <a:buSzPts val="1610"/>
              <a:buNone/>
              <a:defRPr sz="1400">
                <a:solidFill>
                  <a:srgbClr val="888888"/>
                </a:solidFill>
              </a:defRPr>
            </a:lvl5pPr>
            <a:lvl6pPr indent="-228600" lvl="5" marL="2743200" algn="l">
              <a:lnSpc>
                <a:spcPct val="100000"/>
              </a:lnSpc>
              <a:spcBef>
                <a:spcPts val="600"/>
              </a:spcBef>
              <a:spcAft>
                <a:spcPts val="0"/>
              </a:spcAft>
              <a:buSzPts val="1610"/>
              <a:buNone/>
              <a:defRPr sz="1400">
                <a:solidFill>
                  <a:srgbClr val="888888"/>
                </a:solidFill>
              </a:defRPr>
            </a:lvl6pPr>
            <a:lvl7pPr indent="-228600" lvl="6" marL="3200400" algn="l">
              <a:lnSpc>
                <a:spcPct val="100000"/>
              </a:lnSpc>
              <a:spcBef>
                <a:spcPts val="600"/>
              </a:spcBef>
              <a:spcAft>
                <a:spcPts val="0"/>
              </a:spcAft>
              <a:buSzPts val="1610"/>
              <a:buNone/>
              <a:defRPr sz="1400">
                <a:solidFill>
                  <a:srgbClr val="888888"/>
                </a:solidFill>
              </a:defRPr>
            </a:lvl7pPr>
            <a:lvl8pPr indent="-228600" lvl="7" marL="3657600" algn="l">
              <a:lnSpc>
                <a:spcPct val="100000"/>
              </a:lnSpc>
              <a:spcBef>
                <a:spcPts val="600"/>
              </a:spcBef>
              <a:spcAft>
                <a:spcPts val="0"/>
              </a:spcAft>
              <a:buSzPts val="1610"/>
              <a:buNone/>
              <a:defRPr sz="1400">
                <a:solidFill>
                  <a:srgbClr val="888888"/>
                </a:solidFill>
              </a:defRPr>
            </a:lvl8pPr>
            <a:lvl9pPr indent="-228600" lvl="8" marL="4114800" algn="l">
              <a:lnSpc>
                <a:spcPct val="100000"/>
              </a:lnSpc>
              <a:spcBef>
                <a:spcPts val="600"/>
              </a:spcBef>
              <a:spcAft>
                <a:spcPts val="600"/>
              </a:spcAft>
              <a:buSzPts val="1610"/>
              <a:buNone/>
              <a:defRPr sz="1400">
                <a:solidFill>
                  <a:srgbClr val="888888"/>
                </a:solidFill>
              </a:defRPr>
            </a:lvl9pPr>
          </a:lstStyle>
          <a:p/>
        </p:txBody>
      </p:sp>
      <p:sp>
        <p:nvSpPr>
          <p:cNvPr id="95" name="Google Shape;95;p12"/>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12"/>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12"/>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cxnSp>
        <p:nvCxnSpPr>
          <p:cNvPr id="98" name="Google Shape;98;p12"/>
          <p:cNvCxnSpPr/>
          <p:nvPr/>
        </p:nvCxnSpPr>
        <p:spPr>
          <a:xfrm>
            <a:off x="1396169" y="4140199"/>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9" name="Shape 99"/>
        <p:cNvGrpSpPr/>
        <p:nvPr/>
      </p:nvGrpSpPr>
      <p:grpSpPr>
        <a:xfrm>
          <a:off x="0" y="0"/>
          <a:ext cx="0" cy="0"/>
          <a:chOff x="0" y="0"/>
          <a:chExt cx="0" cy="0"/>
        </a:xfrm>
      </p:grpSpPr>
      <p:sp>
        <p:nvSpPr>
          <p:cNvPr id="100" name="Google Shape;100;p13"/>
          <p:cNvSpPr txBox="1"/>
          <p:nvPr>
            <p:ph type="title"/>
          </p:nvPr>
        </p:nvSpPr>
        <p:spPr>
          <a:xfrm>
            <a:off x="1446213" y="982132"/>
            <a:ext cx="9296398" cy="2370668"/>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3200"/>
              <a:buFont typeface="Garamond"/>
              <a:buNone/>
              <a:defRPr b="0" sz="3200" cap="none">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13"/>
          <p:cNvSpPr txBox="1"/>
          <p:nvPr>
            <p:ph idx="1" type="body"/>
          </p:nvPr>
        </p:nvSpPr>
        <p:spPr>
          <a:xfrm>
            <a:off x="1674812" y="3352800"/>
            <a:ext cx="8839202" cy="584200"/>
          </a:xfrm>
          <a:prstGeom prst="rect">
            <a:avLst/>
          </a:prstGeom>
          <a:noFill/>
          <a:ln>
            <a:noFill/>
          </a:ln>
        </p:spPr>
        <p:txBody>
          <a:bodyPr anchorCtr="0" anchor="ctr" bIns="45700" lIns="91425" spcFirstLastPara="1" rIns="91425" wrap="square" tIns="45700">
            <a:normAutofit/>
          </a:bodyPr>
          <a:lstStyle>
            <a:lvl1pPr indent="-228600" lvl="0" marL="457200" algn="r">
              <a:lnSpc>
                <a:spcPct val="100000"/>
              </a:lnSpc>
              <a:spcBef>
                <a:spcPts val="400"/>
              </a:spcBef>
              <a:spcAft>
                <a:spcPts val="0"/>
              </a:spcAft>
              <a:buSzPts val="2300"/>
              <a:buFont typeface="Garamond"/>
              <a:buNone/>
              <a:defRPr sz="2000"/>
            </a:lvl1pPr>
            <a:lvl2pPr indent="-228600" lvl="1" marL="914400" algn="l">
              <a:lnSpc>
                <a:spcPct val="100000"/>
              </a:lnSpc>
              <a:spcBef>
                <a:spcPts val="600"/>
              </a:spcBef>
              <a:spcAft>
                <a:spcPts val="0"/>
              </a:spcAft>
              <a:buSzPts val="2300"/>
              <a:buFont typeface="Garamond"/>
              <a:buNone/>
              <a:defRPr/>
            </a:lvl2pPr>
            <a:lvl3pPr indent="-228600" lvl="2" marL="1371600" algn="l">
              <a:lnSpc>
                <a:spcPct val="100000"/>
              </a:lnSpc>
              <a:spcBef>
                <a:spcPts val="600"/>
              </a:spcBef>
              <a:spcAft>
                <a:spcPts val="0"/>
              </a:spcAft>
              <a:buSzPts val="2070"/>
              <a:buFont typeface="Garamond"/>
              <a:buNone/>
              <a:defRPr/>
            </a:lvl3pPr>
            <a:lvl4pPr indent="-228600" lvl="3" marL="1828800" algn="l">
              <a:lnSpc>
                <a:spcPct val="100000"/>
              </a:lnSpc>
              <a:spcBef>
                <a:spcPts val="600"/>
              </a:spcBef>
              <a:spcAft>
                <a:spcPts val="0"/>
              </a:spcAft>
              <a:buSzPts val="1840"/>
              <a:buFont typeface="Garamond"/>
              <a:buNone/>
              <a:defRPr/>
            </a:lvl4pPr>
            <a:lvl5pPr indent="-228600" lvl="4" marL="2286000" algn="l">
              <a:lnSpc>
                <a:spcPct val="100000"/>
              </a:lnSpc>
              <a:spcBef>
                <a:spcPts val="600"/>
              </a:spcBef>
              <a:spcAft>
                <a:spcPts val="0"/>
              </a:spcAft>
              <a:buSzPts val="1610"/>
              <a:buFont typeface="Garamond"/>
              <a:buNone/>
              <a:defRPr/>
            </a:lvl5pPr>
            <a:lvl6pPr indent="-360045" lvl="5" marL="2743200" algn="l">
              <a:lnSpc>
                <a:spcPct val="100000"/>
              </a:lnSpc>
              <a:spcBef>
                <a:spcPts val="600"/>
              </a:spcBef>
              <a:spcAft>
                <a:spcPts val="0"/>
              </a:spcAft>
              <a:buSzPts val="2070"/>
              <a:buChar char="•"/>
              <a:defRPr/>
            </a:lvl6pPr>
            <a:lvl7pPr indent="-360045" lvl="6" marL="3200400" algn="l">
              <a:lnSpc>
                <a:spcPct val="100000"/>
              </a:lnSpc>
              <a:spcBef>
                <a:spcPts val="600"/>
              </a:spcBef>
              <a:spcAft>
                <a:spcPts val="0"/>
              </a:spcAft>
              <a:buSzPts val="2070"/>
              <a:buChar char="•"/>
              <a:defRPr/>
            </a:lvl7pPr>
            <a:lvl8pPr indent="-360045" lvl="7" marL="3657600" algn="l">
              <a:lnSpc>
                <a:spcPct val="100000"/>
              </a:lnSpc>
              <a:spcBef>
                <a:spcPts val="600"/>
              </a:spcBef>
              <a:spcAft>
                <a:spcPts val="0"/>
              </a:spcAft>
              <a:buSzPts val="2070"/>
              <a:buChar char="•"/>
              <a:defRPr/>
            </a:lvl8pPr>
            <a:lvl9pPr indent="-360045" lvl="8" marL="4114800" algn="l">
              <a:lnSpc>
                <a:spcPct val="100000"/>
              </a:lnSpc>
              <a:spcBef>
                <a:spcPts val="600"/>
              </a:spcBef>
              <a:spcAft>
                <a:spcPts val="600"/>
              </a:spcAft>
              <a:buSzPts val="2070"/>
              <a:buChar char="•"/>
              <a:defRPr/>
            </a:lvl9pPr>
          </a:lstStyle>
          <a:p/>
        </p:txBody>
      </p:sp>
      <p:sp>
        <p:nvSpPr>
          <p:cNvPr id="102" name="Google Shape;102;p13"/>
          <p:cNvSpPr txBox="1"/>
          <p:nvPr>
            <p:ph idx="2" type="body"/>
          </p:nvPr>
        </p:nvSpPr>
        <p:spPr>
          <a:xfrm>
            <a:off x="1295401" y="4343399"/>
            <a:ext cx="9609666" cy="1532467"/>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400"/>
              </a:spcBef>
              <a:spcAft>
                <a:spcPts val="0"/>
              </a:spcAft>
              <a:buSzPts val="2300"/>
              <a:buNone/>
              <a:defRPr sz="2000">
                <a:solidFill>
                  <a:schemeClr val="dk1"/>
                </a:solidFill>
              </a:defRPr>
            </a:lvl1pPr>
            <a:lvl2pPr indent="-228600" lvl="1" marL="914400" algn="l">
              <a:lnSpc>
                <a:spcPct val="100000"/>
              </a:lnSpc>
              <a:spcBef>
                <a:spcPts val="600"/>
              </a:spcBef>
              <a:spcAft>
                <a:spcPts val="0"/>
              </a:spcAft>
              <a:buSzPts val="2070"/>
              <a:buNone/>
              <a:defRPr sz="1800">
                <a:solidFill>
                  <a:srgbClr val="888888"/>
                </a:solidFill>
              </a:defRPr>
            </a:lvl2pPr>
            <a:lvl3pPr indent="-228600" lvl="2" marL="1371600" algn="l">
              <a:lnSpc>
                <a:spcPct val="100000"/>
              </a:lnSpc>
              <a:spcBef>
                <a:spcPts val="600"/>
              </a:spcBef>
              <a:spcAft>
                <a:spcPts val="0"/>
              </a:spcAft>
              <a:buSzPts val="1840"/>
              <a:buNone/>
              <a:defRPr sz="1600">
                <a:solidFill>
                  <a:srgbClr val="888888"/>
                </a:solidFill>
              </a:defRPr>
            </a:lvl3pPr>
            <a:lvl4pPr indent="-228600" lvl="3" marL="1828800" algn="l">
              <a:lnSpc>
                <a:spcPct val="100000"/>
              </a:lnSpc>
              <a:spcBef>
                <a:spcPts val="600"/>
              </a:spcBef>
              <a:spcAft>
                <a:spcPts val="0"/>
              </a:spcAft>
              <a:buSzPts val="1610"/>
              <a:buNone/>
              <a:defRPr sz="1400">
                <a:solidFill>
                  <a:srgbClr val="888888"/>
                </a:solidFill>
              </a:defRPr>
            </a:lvl4pPr>
            <a:lvl5pPr indent="-228600" lvl="4" marL="2286000" algn="l">
              <a:lnSpc>
                <a:spcPct val="100000"/>
              </a:lnSpc>
              <a:spcBef>
                <a:spcPts val="600"/>
              </a:spcBef>
              <a:spcAft>
                <a:spcPts val="0"/>
              </a:spcAft>
              <a:buSzPts val="1610"/>
              <a:buNone/>
              <a:defRPr sz="1400">
                <a:solidFill>
                  <a:srgbClr val="888888"/>
                </a:solidFill>
              </a:defRPr>
            </a:lvl5pPr>
            <a:lvl6pPr indent="-228600" lvl="5" marL="2743200" algn="l">
              <a:lnSpc>
                <a:spcPct val="100000"/>
              </a:lnSpc>
              <a:spcBef>
                <a:spcPts val="600"/>
              </a:spcBef>
              <a:spcAft>
                <a:spcPts val="0"/>
              </a:spcAft>
              <a:buSzPts val="1610"/>
              <a:buNone/>
              <a:defRPr sz="1400">
                <a:solidFill>
                  <a:srgbClr val="888888"/>
                </a:solidFill>
              </a:defRPr>
            </a:lvl6pPr>
            <a:lvl7pPr indent="-228600" lvl="6" marL="3200400" algn="l">
              <a:lnSpc>
                <a:spcPct val="100000"/>
              </a:lnSpc>
              <a:spcBef>
                <a:spcPts val="600"/>
              </a:spcBef>
              <a:spcAft>
                <a:spcPts val="0"/>
              </a:spcAft>
              <a:buSzPts val="1610"/>
              <a:buNone/>
              <a:defRPr sz="1400">
                <a:solidFill>
                  <a:srgbClr val="888888"/>
                </a:solidFill>
              </a:defRPr>
            </a:lvl7pPr>
            <a:lvl8pPr indent="-228600" lvl="7" marL="3657600" algn="l">
              <a:lnSpc>
                <a:spcPct val="100000"/>
              </a:lnSpc>
              <a:spcBef>
                <a:spcPts val="600"/>
              </a:spcBef>
              <a:spcAft>
                <a:spcPts val="0"/>
              </a:spcAft>
              <a:buSzPts val="1610"/>
              <a:buNone/>
              <a:defRPr sz="1400">
                <a:solidFill>
                  <a:srgbClr val="888888"/>
                </a:solidFill>
              </a:defRPr>
            </a:lvl8pPr>
            <a:lvl9pPr indent="-228600" lvl="8" marL="4114800" algn="l">
              <a:lnSpc>
                <a:spcPct val="100000"/>
              </a:lnSpc>
              <a:spcBef>
                <a:spcPts val="600"/>
              </a:spcBef>
              <a:spcAft>
                <a:spcPts val="600"/>
              </a:spcAft>
              <a:buSzPts val="1610"/>
              <a:buNone/>
              <a:defRPr sz="1400">
                <a:solidFill>
                  <a:srgbClr val="888888"/>
                </a:solidFill>
              </a:defRPr>
            </a:lvl9pPr>
          </a:lstStyle>
          <a:p/>
        </p:txBody>
      </p:sp>
      <p:sp>
        <p:nvSpPr>
          <p:cNvPr id="103" name="Google Shape;103;p13"/>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13"/>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13"/>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sp>
        <p:nvSpPr>
          <p:cNvPr id="106" name="Google Shape;106;p13"/>
          <p:cNvSpPr txBox="1"/>
          <p:nvPr/>
        </p:nvSpPr>
        <p:spPr>
          <a:xfrm>
            <a:off x="862013" y="879961"/>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IN" sz="8000" u="none" cap="none" strike="noStrike">
                <a:solidFill>
                  <a:schemeClr val="dk1"/>
                </a:solidFill>
                <a:latin typeface="Garamond"/>
                <a:ea typeface="Garamond"/>
                <a:cs typeface="Garamond"/>
                <a:sym typeface="Garamond"/>
              </a:rPr>
              <a:t>“</a:t>
            </a:r>
            <a:endParaRPr b="0" i="0" sz="1400" u="none" cap="none" strike="noStrike">
              <a:solidFill>
                <a:srgbClr val="000000"/>
              </a:solidFill>
              <a:latin typeface="Arial"/>
              <a:ea typeface="Arial"/>
              <a:cs typeface="Arial"/>
              <a:sym typeface="Arial"/>
            </a:endParaRPr>
          </a:p>
        </p:txBody>
      </p:sp>
      <p:sp>
        <p:nvSpPr>
          <p:cNvPr id="107" name="Google Shape;107;p13"/>
          <p:cNvSpPr txBox="1"/>
          <p:nvPr/>
        </p:nvSpPr>
        <p:spPr>
          <a:xfrm>
            <a:off x="10600267" y="2827870"/>
            <a:ext cx="609600" cy="584776"/>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8000"/>
              <a:buFont typeface="Arial"/>
              <a:buNone/>
            </a:pPr>
            <a:r>
              <a:rPr b="0" i="0" lang="en-IN" sz="8000" u="none" cap="none" strike="noStrike">
                <a:solidFill>
                  <a:schemeClr val="dk1"/>
                </a:solidFill>
                <a:latin typeface="Garamond"/>
                <a:ea typeface="Garamond"/>
                <a:cs typeface="Garamond"/>
                <a:sym typeface="Garamond"/>
              </a:rPr>
              <a:t>”</a:t>
            </a:r>
            <a:endParaRPr b="0" i="0" sz="1400" u="none" cap="none" strike="noStrike">
              <a:solidFill>
                <a:srgbClr val="000000"/>
              </a:solidFill>
              <a:latin typeface="Arial"/>
              <a:ea typeface="Arial"/>
              <a:cs typeface="Arial"/>
              <a:sym typeface="Arial"/>
            </a:endParaRPr>
          </a:p>
        </p:txBody>
      </p:sp>
      <p:cxnSp>
        <p:nvCxnSpPr>
          <p:cNvPr id="108" name="Google Shape;108;p13"/>
          <p:cNvCxnSpPr/>
          <p:nvPr/>
        </p:nvCxnSpPr>
        <p:spPr>
          <a:xfrm>
            <a:off x="1396169" y="4140199"/>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9" name="Shape 109"/>
        <p:cNvGrpSpPr/>
        <p:nvPr/>
      </p:nvGrpSpPr>
      <p:grpSpPr>
        <a:xfrm>
          <a:off x="0" y="0"/>
          <a:ext cx="0" cy="0"/>
          <a:chOff x="0" y="0"/>
          <a:chExt cx="0" cy="0"/>
        </a:xfrm>
      </p:grpSpPr>
      <p:sp>
        <p:nvSpPr>
          <p:cNvPr id="110" name="Google Shape;110;p14"/>
          <p:cNvSpPr txBox="1"/>
          <p:nvPr>
            <p:ph type="title"/>
          </p:nvPr>
        </p:nvSpPr>
        <p:spPr>
          <a:xfrm>
            <a:off x="1295402" y="3308581"/>
            <a:ext cx="9609668" cy="14688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3200"/>
              <a:buFont typeface="Garamond"/>
              <a:buNone/>
              <a:defRPr b="0" sz="32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1" name="Google Shape;111;p14"/>
          <p:cNvSpPr txBox="1"/>
          <p:nvPr>
            <p:ph idx="1" type="body"/>
          </p:nvPr>
        </p:nvSpPr>
        <p:spPr>
          <a:xfrm>
            <a:off x="1295401" y="4777381"/>
            <a:ext cx="9609668" cy="8604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400"/>
              </a:spcBef>
              <a:spcAft>
                <a:spcPts val="0"/>
              </a:spcAft>
              <a:buSzPts val="2300"/>
              <a:buNone/>
              <a:defRPr sz="2000">
                <a:solidFill>
                  <a:schemeClr val="dk1"/>
                </a:solidFill>
              </a:defRPr>
            </a:lvl1pPr>
            <a:lvl2pPr indent="-228600" lvl="1" marL="914400" algn="l">
              <a:lnSpc>
                <a:spcPct val="100000"/>
              </a:lnSpc>
              <a:spcBef>
                <a:spcPts val="600"/>
              </a:spcBef>
              <a:spcAft>
                <a:spcPts val="0"/>
              </a:spcAft>
              <a:buSzPts val="2070"/>
              <a:buNone/>
              <a:defRPr sz="1800">
                <a:solidFill>
                  <a:srgbClr val="888888"/>
                </a:solidFill>
              </a:defRPr>
            </a:lvl2pPr>
            <a:lvl3pPr indent="-228600" lvl="2" marL="1371600" algn="l">
              <a:lnSpc>
                <a:spcPct val="100000"/>
              </a:lnSpc>
              <a:spcBef>
                <a:spcPts val="600"/>
              </a:spcBef>
              <a:spcAft>
                <a:spcPts val="0"/>
              </a:spcAft>
              <a:buSzPts val="1840"/>
              <a:buNone/>
              <a:defRPr sz="1600">
                <a:solidFill>
                  <a:srgbClr val="888888"/>
                </a:solidFill>
              </a:defRPr>
            </a:lvl3pPr>
            <a:lvl4pPr indent="-228600" lvl="3" marL="1828800" algn="l">
              <a:lnSpc>
                <a:spcPct val="100000"/>
              </a:lnSpc>
              <a:spcBef>
                <a:spcPts val="600"/>
              </a:spcBef>
              <a:spcAft>
                <a:spcPts val="0"/>
              </a:spcAft>
              <a:buSzPts val="1610"/>
              <a:buNone/>
              <a:defRPr sz="1400">
                <a:solidFill>
                  <a:srgbClr val="888888"/>
                </a:solidFill>
              </a:defRPr>
            </a:lvl4pPr>
            <a:lvl5pPr indent="-228600" lvl="4" marL="2286000" algn="l">
              <a:lnSpc>
                <a:spcPct val="100000"/>
              </a:lnSpc>
              <a:spcBef>
                <a:spcPts val="600"/>
              </a:spcBef>
              <a:spcAft>
                <a:spcPts val="0"/>
              </a:spcAft>
              <a:buSzPts val="1610"/>
              <a:buNone/>
              <a:defRPr sz="1400">
                <a:solidFill>
                  <a:srgbClr val="888888"/>
                </a:solidFill>
              </a:defRPr>
            </a:lvl5pPr>
            <a:lvl6pPr indent="-228600" lvl="5" marL="2743200" algn="l">
              <a:lnSpc>
                <a:spcPct val="100000"/>
              </a:lnSpc>
              <a:spcBef>
                <a:spcPts val="600"/>
              </a:spcBef>
              <a:spcAft>
                <a:spcPts val="0"/>
              </a:spcAft>
              <a:buSzPts val="1610"/>
              <a:buNone/>
              <a:defRPr sz="1400">
                <a:solidFill>
                  <a:srgbClr val="888888"/>
                </a:solidFill>
              </a:defRPr>
            </a:lvl6pPr>
            <a:lvl7pPr indent="-228600" lvl="6" marL="3200400" algn="l">
              <a:lnSpc>
                <a:spcPct val="100000"/>
              </a:lnSpc>
              <a:spcBef>
                <a:spcPts val="600"/>
              </a:spcBef>
              <a:spcAft>
                <a:spcPts val="0"/>
              </a:spcAft>
              <a:buSzPts val="1610"/>
              <a:buNone/>
              <a:defRPr sz="1400">
                <a:solidFill>
                  <a:srgbClr val="888888"/>
                </a:solidFill>
              </a:defRPr>
            </a:lvl7pPr>
            <a:lvl8pPr indent="-228600" lvl="7" marL="3657600" algn="l">
              <a:lnSpc>
                <a:spcPct val="100000"/>
              </a:lnSpc>
              <a:spcBef>
                <a:spcPts val="600"/>
              </a:spcBef>
              <a:spcAft>
                <a:spcPts val="0"/>
              </a:spcAft>
              <a:buSzPts val="1610"/>
              <a:buNone/>
              <a:defRPr sz="1400">
                <a:solidFill>
                  <a:srgbClr val="888888"/>
                </a:solidFill>
              </a:defRPr>
            </a:lvl8pPr>
            <a:lvl9pPr indent="-228600" lvl="8" marL="4114800" algn="l">
              <a:lnSpc>
                <a:spcPct val="100000"/>
              </a:lnSpc>
              <a:spcBef>
                <a:spcPts val="600"/>
              </a:spcBef>
              <a:spcAft>
                <a:spcPts val="600"/>
              </a:spcAft>
              <a:buSzPts val="1610"/>
              <a:buNone/>
              <a:defRPr sz="1400">
                <a:solidFill>
                  <a:srgbClr val="888888"/>
                </a:solidFill>
              </a:defRPr>
            </a:lvl9pPr>
          </a:lstStyle>
          <a:p/>
        </p:txBody>
      </p:sp>
      <p:sp>
        <p:nvSpPr>
          <p:cNvPr id="112" name="Google Shape;112;p14"/>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14"/>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p14"/>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15" name="Shape 115"/>
        <p:cNvGrpSpPr/>
        <p:nvPr/>
      </p:nvGrpSpPr>
      <p:grpSpPr>
        <a:xfrm>
          <a:off x="0" y="0"/>
          <a:ext cx="0" cy="0"/>
          <a:chOff x="0" y="0"/>
          <a:chExt cx="0" cy="0"/>
        </a:xfrm>
      </p:grpSpPr>
      <p:sp>
        <p:nvSpPr>
          <p:cNvPr id="116" name="Google Shape;116;p15"/>
          <p:cNvSpPr txBox="1"/>
          <p:nvPr>
            <p:ph type="title"/>
          </p:nvPr>
        </p:nvSpPr>
        <p:spPr>
          <a:xfrm>
            <a:off x="1446213" y="982132"/>
            <a:ext cx="9296398" cy="2243668"/>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3200"/>
              <a:buFont typeface="Garamond"/>
              <a:buNone/>
              <a:defRPr b="0" sz="3200" cap="none">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15"/>
          <p:cNvSpPr txBox="1"/>
          <p:nvPr>
            <p:ph idx="1" type="body"/>
          </p:nvPr>
        </p:nvSpPr>
        <p:spPr>
          <a:xfrm>
            <a:off x="1295401" y="3639312"/>
            <a:ext cx="9609668" cy="886968"/>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0"/>
              </a:spcBef>
              <a:spcAft>
                <a:spcPts val="0"/>
              </a:spcAft>
              <a:buSzPts val="2760"/>
              <a:buNone/>
              <a:defRPr sz="2400">
                <a:solidFill>
                  <a:schemeClr val="dk1"/>
                </a:solidFill>
              </a:defRPr>
            </a:lvl1pPr>
            <a:lvl2pPr indent="-228600" lvl="1" marL="914400" algn="l">
              <a:lnSpc>
                <a:spcPct val="100000"/>
              </a:lnSpc>
              <a:spcBef>
                <a:spcPts val="600"/>
              </a:spcBef>
              <a:spcAft>
                <a:spcPts val="0"/>
              </a:spcAft>
              <a:buSzPts val="2070"/>
              <a:buNone/>
              <a:defRPr sz="1800">
                <a:solidFill>
                  <a:srgbClr val="888888"/>
                </a:solidFill>
              </a:defRPr>
            </a:lvl2pPr>
            <a:lvl3pPr indent="-228600" lvl="2" marL="1371600" algn="l">
              <a:lnSpc>
                <a:spcPct val="100000"/>
              </a:lnSpc>
              <a:spcBef>
                <a:spcPts val="600"/>
              </a:spcBef>
              <a:spcAft>
                <a:spcPts val="0"/>
              </a:spcAft>
              <a:buSzPts val="1840"/>
              <a:buNone/>
              <a:defRPr sz="1600">
                <a:solidFill>
                  <a:srgbClr val="888888"/>
                </a:solidFill>
              </a:defRPr>
            </a:lvl3pPr>
            <a:lvl4pPr indent="-228600" lvl="3" marL="1828800" algn="l">
              <a:lnSpc>
                <a:spcPct val="100000"/>
              </a:lnSpc>
              <a:spcBef>
                <a:spcPts val="600"/>
              </a:spcBef>
              <a:spcAft>
                <a:spcPts val="0"/>
              </a:spcAft>
              <a:buSzPts val="1610"/>
              <a:buNone/>
              <a:defRPr sz="1400">
                <a:solidFill>
                  <a:srgbClr val="888888"/>
                </a:solidFill>
              </a:defRPr>
            </a:lvl4pPr>
            <a:lvl5pPr indent="-228600" lvl="4" marL="2286000" algn="l">
              <a:lnSpc>
                <a:spcPct val="100000"/>
              </a:lnSpc>
              <a:spcBef>
                <a:spcPts val="600"/>
              </a:spcBef>
              <a:spcAft>
                <a:spcPts val="0"/>
              </a:spcAft>
              <a:buSzPts val="1610"/>
              <a:buNone/>
              <a:defRPr sz="1400">
                <a:solidFill>
                  <a:srgbClr val="888888"/>
                </a:solidFill>
              </a:defRPr>
            </a:lvl5pPr>
            <a:lvl6pPr indent="-228600" lvl="5" marL="2743200" algn="l">
              <a:lnSpc>
                <a:spcPct val="100000"/>
              </a:lnSpc>
              <a:spcBef>
                <a:spcPts val="600"/>
              </a:spcBef>
              <a:spcAft>
                <a:spcPts val="0"/>
              </a:spcAft>
              <a:buSzPts val="1610"/>
              <a:buNone/>
              <a:defRPr sz="1400">
                <a:solidFill>
                  <a:srgbClr val="888888"/>
                </a:solidFill>
              </a:defRPr>
            </a:lvl6pPr>
            <a:lvl7pPr indent="-228600" lvl="6" marL="3200400" algn="l">
              <a:lnSpc>
                <a:spcPct val="100000"/>
              </a:lnSpc>
              <a:spcBef>
                <a:spcPts val="600"/>
              </a:spcBef>
              <a:spcAft>
                <a:spcPts val="0"/>
              </a:spcAft>
              <a:buSzPts val="1610"/>
              <a:buNone/>
              <a:defRPr sz="1400">
                <a:solidFill>
                  <a:srgbClr val="888888"/>
                </a:solidFill>
              </a:defRPr>
            </a:lvl7pPr>
            <a:lvl8pPr indent="-228600" lvl="7" marL="3657600" algn="l">
              <a:lnSpc>
                <a:spcPct val="100000"/>
              </a:lnSpc>
              <a:spcBef>
                <a:spcPts val="600"/>
              </a:spcBef>
              <a:spcAft>
                <a:spcPts val="0"/>
              </a:spcAft>
              <a:buSzPts val="1610"/>
              <a:buNone/>
              <a:defRPr sz="1400">
                <a:solidFill>
                  <a:srgbClr val="888888"/>
                </a:solidFill>
              </a:defRPr>
            </a:lvl8pPr>
            <a:lvl9pPr indent="-228600" lvl="8" marL="4114800" algn="l">
              <a:lnSpc>
                <a:spcPct val="100000"/>
              </a:lnSpc>
              <a:spcBef>
                <a:spcPts val="600"/>
              </a:spcBef>
              <a:spcAft>
                <a:spcPts val="600"/>
              </a:spcAft>
              <a:buSzPts val="1610"/>
              <a:buNone/>
              <a:defRPr sz="1400">
                <a:solidFill>
                  <a:srgbClr val="888888"/>
                </a:solidFill>
              </a:defRPr>
            </a:lvl9pPr>
          </a:lstStyle>
          <a:p/>
        </p:txBody>
      </p:sp>
      <p:sp>
        <p:nvSpPr>
          <p:cNvPr id="118" name="Google Shape;118;p15"/>
          <p:cNvSpPr txBox="1"/>
          <p:nvPr>
            <p:ph idx="2" type="body"/>
          </p:nvPr>
        </p:nvSpPr>
        <p:spPr>
          <a:xfrm>
            <a:off x="1295401" y="4529667"/>
            <a:ext cx="9609668" cy="13462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360"/>
              </a:spcBef>
              <a:spcAft>
                <a:spcPts val="0"/>
              </a:spcAft>
              <a:buSzPts val="2070"/>
              <a:buNone/>
              <a:defRPr sz="1800">
                <a:solidFill>
                  <a:schemeClr val="dk1"/>
                </a:solidFill>
              </a:defRPr>
            </a:lvl1pPr>
            <a:lvl2pPr indent="-228600" lvl="1" marL="914400" algn="l">
              <a:lnSpc>
                <a:spcPct val="100000"/>
              </a:lnSpc>
              <a:spcBef>
                <a:spcPts val="600"/>
              </a:spcBef>
              <a:spcAft>
                <a:spcPts val="0"/>
              </a:spcAft>
              <a:buSzPts val="2070"/>
              <a:buNone/>
              <a:defRPr sz="1800">
                <a:solidFill>
                  <a:srgbClr val="888888"/>
                </a:solidFill>
              </a:defRPr>
            </a:lvl2pPr>
            <a:lvl3pPr indent="-228600" lvl="2" marL="1371600" algn="l">
              <a:lnSpc>
                <a:spcPct val="100000"/>
              </a:lnSpc>
              <a:spcBef>
                <a:spcPts val="600"/>
              </a:spcBef>
              <a:spcAft>
                <a:spcPts val="0"/>
              </a:spcAft>
              <a:buSzPts val="1840"/>
              <a:buNone/>
              <a:defRPr sz="1600">
                <a:solidFill>
                  <a:srgbClr val="888888"/>
                </a:solidFill>
              </a:defRPr>
            </a:lvl3pPr>
            <a:lvl4pPr indent="-228600" lvl="3" marL="1828800" algn="l">
              <a:lnSpc>
                <a:spcPct val="100000"/>
              </a:lnSpc>
              <a:spcBef>
                <a:spcPts val="600"/>
              </a:spcBef>
              <a:spcAft>
                <a:spcPts val="0"/>
              </a:spcAft>
              <a:buSzPts val="1610"/>
              <a:buNone/>
              <a:defRPr sz="1400">
                <a:solidFill>
                  <a:srgbClr val="888888"/>
                </a:solidFill>
              </a:defRPr>
            </a:lvl4pPr>
            <a:lvl5pPr indent="-228600" lvl="4" marL="2286000" algn="l">
              <a:lnSpc>
                <a:spcPct val="100000"/>
              </a:lnSpc>
              <a:spcBef>
                <a:spcPts val="600"/>
              </a:spcBef>
              <a:spcAft>
                <a:spcPts val="0"/>
              </a:spcAft>
              <a:buSzPts val="1610"/>
              <a:buNone/>
              <a:defRPr sz="1400">
                <a:solidFill>
                  <a:srgbClr val="888888"/>
                </a:solidFill>
              </a:defRPr>
            </a:lvl5pPr>
            <a:lvl6pPr indent="-228600" lvl="5" marL="2743200" algn="l">
              <a:lnSpc>
                <a:spcPct val="100000"/>
              </a:lnSpc>
              <a:spcBef>
                <a:spcPts val="600"/>
              </a:spcBef>
              <a:spcAft>
                <a:spcPts val="0"/>
              </a:spcAft>
              <a:buSzPts val="1610"/>
              <a:buNone/>
              <a:defRPr sz="1400">
                <a:solidFill>
                  <a:srgbClr val="888888"/>
                </a:solidFill>
              </a:defRPr>
            </a:lvl6pPr>
            <a:lvl7pPr indent="-228600" lvl="6" marL="3200400" algn="l">
              <a:lnSpc>
                <a:spcPct val="100000"/>
              </a:lnSpc>
              <a:spcBef>
                <a:spcPts val="600"/>
              </a:spcBef>
              <a:spcAft>
                <a:spcPts val="0"/>
              </a:spcAft>
              <a:buSzPts val="1610"/>
              <a:buNone/>
              <a:defRPr sz="1400">
                <a:solidFill>
                  <a:srgbClr val="888888"/>
                </a:solidFill>
              </a:defRPr>
            </a:lvl7pPr>
            <a:lvl8pPr indent="-228600" lvl="7" marL="3657600" algn="l">
              <a:lnSpc>
                <a:spcPct val="100000"/>
              </a:lnSpc>
              <a:spcBef>
                <a:spcPts val="600"/>
              </a:spcBef>
              <a:spcAft>
                <a:spcPts val="0"/>
              </a:spcAft>
              <a:buSzPts val="1610"/>
              <a:buNone/>
              <a:defRPr sz="1400">
                <a:solidFill>
                  <a:srgbClr val="888888"/>
                </a:solidFill>
              </a:defRPr>
            </a:lvl8pPr>
            <a:lvl9pPr indent="-228600" lvl="8" marL="4114800" algn="l">
              <a:lnSpc>
                <a:spcPct val="100000"/>
              </a:lnSpc>
              <a:spcBef>
                <a:spcPts val="600"/>
              </a:spcBef>
              <a:spcAft>
                <a:spcPts val="600"/>
              </a:spcAft>
              <a:buSzPts val="1610"/>
              <a:buNone/>
              <a:defRPr sz="1400">
                <a:solidFill>
                  <a:srgbClr val="888888"/>
                </a:solidFill>
              </a:defRPr>
            </a:lvl9pPr>
          </a:lstStyle>
          <a:p/>
        </p:txBody>
      </p:sp>
      <p:sp>
        <p:nvSpPr>
          <p:cNvPr id="119" name="Google Shape;119;p15"/>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15"/>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p15"/>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sp>
        <p:nvSpPr>
          <p:cNvPr id="122" name="Google Shape;122;p15"/>
          <p:cNvSpPr txBox="1"/>
          <p:nvPr/>
        </p:nvSpPr>
        <p:spPr>
          <a:xfrm>
            <a:off x="862013" y="879961"/>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IN" sz="8000" u="none" cap="none" strike="noStrike">
                <a:solidFill>
                  <a:schemeClr val="dk1"/>
                </a:solidFill>
                <a:latin typeface="Garamond"/>
                <a:ea typeface="Garamond"/>
                <a:cs typeface="Garamond"/>
                <a:sym typeface="Garamond"/>
              </a:rPr>
              <a:t>“</a:t>
            </a:r>
            <a:endParaRPr b="0" i="0" sz="1400" u="none" cap="none" strike="noStrike">
              <a:solidFill>
                <a:srgbClr val="000000"/>
              </a:solidFill>
              <a:latin typeface="Arial"/>
              <a:ea typeface="Arial"/>
              <a:cs typeface="Arial"/>
              <a:sym typeface="Arial"/>
            </a:endParaRPr>
          </a:p>
        </p:txBody>
      </p:sp>
      <p:sp>
        <p:nvSpPr>
          <p:cNvPr id="123" name="Google Shape;123;p15"/>
          <p:cNvSpPr txBox="1"/>
          <p:nvPr/>
        </p:nvSpPr>
        <p:spPr>
          <a:xfrm>
            <a:off x="10600267" y="2599261"/>
            <a:ext cx="609600" cy="584776"/>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8000"/>
              <a:buFont typeface="Arial"/>
              <a:buNone/>
            </a:pPr>
            <a:r>
              <a:rPr b="0" i="0" lang="en-IN" sz="8000" u="none" cap="none" strike="noStrike">
                <a:solidFill>
                  <a:schemeClr val="dk1"/>
                </a:solidFill>
                <a:latin typeface="Garamond"/>
                <a:ea typeface="Garamond"/>
                <a:cs typeface="Garamond"/>
                <a:sym typeface="Garamond"/>
              </a:rPr>
              <a:t>”</a:t>
            </a:r>
            <a:endParaRPr b="0" i="0" sz="1400" u="none" cap="none" strike="noStrike">
              <a:solidFill>
                <a:srgbClr val="000000"/>
              </a:solidFill>
              <a:latin typeface="Arial"/>
              <a:ea typeface="Arial"/>
              <a:cs typeface="Arial"/>
              <a:sym typeface="Arial"/>
            </a:endParaRPr>
          </a:p>
        </p:txBody>
      </p:sp>
      <p:cxnSp>
        <p:nvCxnSpPr>
          <p:cNvPr id="124" name="Google Shape;124;p15"/>
          <p:cNvCxnSpPr/>
          <p:nvPr/>
        </p:nvCxnSpPr>
        <p:spPr>
          <a:xfrm>
            <a:off x="1396169" y="3429000"/>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25" name="Shape 125"/>
        <p:cNvGrpSpPr/>
        <p:nvPr/>
      </p:nvGrpSpPr>
      <p:grpSpPr>
        <a:xfrm>
          <a:off x="0" y="0"/>
          <a:ext cx="0" cy="0"/>
          <a:chOff x="0" y="0"/>
          <a:chExt cx="0" cy="0"/>
        </a:xfrm>
      </p:grpSpPr>
      <p:sp>
        <p:nvSpPr>
          <p:cNvPr id="126" name="Google Shape;126;p16"/>
          <p:cNvSpPr txBox="1"/>
          <p:nvPr>
            <p:ph type="title"/>
          </p:nvPr>
        </p:nvSpPr>
        <p:spPr>
          <a:xfrm>
            <a:off x="1295401" y="982132"/>
            <a:ext cx="9609666" cy="2243668"/>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4400"/>
              <a:buFont typeface="Garamond"/>
              <a:buNone/>
              <a:defRPr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7" name="Google Shape;127;p16"/>
          <p:cNvSpPr txBox="1"/>
          <p:nvPr>
            <p:ph idx="1" type="body"/>
          </p:nvPr>
        </p:nvSpPr>
        <p:spPr>
          <a:xfrm>
            <a:off x="1295401" y="3630168"/>
            <a:ext cx="9609668" cy="841248"/>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0"/>
              </a:spcBef>
              <a:spcAft>
                <a:spcPts val="0"/>
              </a:spcAft>
              <a:buSzPts val="3220"/>
              <a:buNone/>
              <a:defRPr sz="2800">
                <a:solidFill>
                  <a:schemeClr val="dk1"/>
                </a:solidFill>
              </a:defRPr>
            </a:lvl1pPr>
            <a:lvl2pPr indent="-228600" lvl="1" marL="914400" algn="l">
              <a:lnSpc>
                <a:spcPct val="100000"/>
              </a:lnSpc>
              <a:spcBef>
                <a:spcPts val="600"/>
              </a:spcBef>
              <a:spcAft>
                <a:spcPts val="0"/>
              </a:spcAft>
              <a:buSzPts val="2070"/>
              <a:buNone/>
              <a:defRPr sz="1800">
                <a:solidFill>
                  <a:srgbClr val="888888"/>
                </a:solidFill>
              </a:defRPr>
            </a:lvl2pPr>
            <a:lvl3pPr indent="-228600" lvl="2" marL="1371600" algn="l">
              <a:lnSpc>
                <a:spcPct val="100000"/>
              </a:lnSpc>
              <a:spcBef>
                <a:spcPts val="600"/>
              </a:spcBef>
              <a:spcAft>
                <a:spcPts val="0"/>
              </a:spcAft>
              <a:buSzPts val="1840"/>
              <a:buNone/>
              <a:defRPr sz="1600">
                <a:solidFill>
                  <a:srgbClr val="888888"/>
                </a:solidFill>
              </a:defRPr>
            </a:lvl3pPr>
            <a:lvl4pPr indent="-228600" lvl="3" marL="1828800" algn="l">
              <a:lnSpc>
                <a:spcPct val="100000"/>
              </a:lnSpc>
              <a:spcBef>
                <a:spcPts val="600"/>
              </a:spcBef>
              <a:spcAft>
                <a:spcPts val="0"/>
              </a:spcAft>
              <a:buSzPts val="1610"/>
              <a:buNone/>
              <a:defRPr sz="1400">
                <a:solidFill>
                  <a:srgbClr val="888888"/>
                </a:solidFill>
              </a:defRPr>
            </a:lvl4pPr>
            <a:lvl5pPr indent="-228600" lvl="4" marL="2286000" algn="l">
              <a:lnSpc>
                <a:spcPct val="100000"/>
              </a:lnSpc>
              <a:spcBef>
                <a:spcPts val="600"/>
              </a:spcBef>
              <a:spcAft>
                <a:spcPts val="0"/>
              </a:spcAft>
              <a:buSzPts val="1610"/>
              <a:buNone/>
              <a:defRPr sz="1400">
                <a:solidFill>
                  <a:srgbClr val="888888"/>
                </a:solidFill>
              </a:defRPr>
            </a:lvl5pPr>
            <a:lvl6pPr indent="-228600" lvl="5" marL="2743200" algn="l">
              <a:lnSpc>
                <a:spcPct val="100000"/>
              </a:lnSpc>
              <a:spcBef>
                <a:spcPts val="600"/>
              </a:spcBef>
              <a:spcAft>
                <a:spcPts val="0"/>
              </a:spcAft>
              <a:buSzPts val="1610"/>
              <a:buNone/>
              <a:defRPr sz="1400">
                <a:solidFill>
                  <a:srgbClr val="888888"/>
                </a:solidFill>
              </a:defRPr>
            </a:lvl6pPr>
            <a:lvl7pPr indent="-228600" lvl="6" marL="3200400" algn="l">
              <a:lnSpc>
                <a:spcPct val="100000"/>
              </a:lnSpc>
              <a:spcBef>
                <a:spcPts val="600"/>
              </a:spcBef>
              <a:spcAft>
                <a:spcPts val="0"/>
              </a:spcAft>
              <a:buSzPts val="1610"/>
              <a:buNone/>
              <a:defRPr sz="1400">
                <a:solidFill>
                  <a:srgbClr val="888888"/>
                </a:solidFill>
              </a:defRPr>
            </a:lvl7pPr>
            <a:lvl8pPr indent="-228600" lvl="7" marL="3657600" algn="l">
              <a:lnSpc>
                <a:spcPct val="100000"/>
              </a:lnSpc>
              <a:spcBef>
                <a:spcPts val="600"/>
              </a:spcBef>
              <a:spcAft>
                <a:spcPts val="0"/>
              </a:spcAft>
              <a:buSzPts val="1610"/>
              <a:buNone/>
              <a:defRPr sz="1400">
                <a:solidFill>
                  <a:srgbClr val="888888"/>
                </a:solidFill>
              </a:defRPr>
            </a:lvl8pPr>
            <a:lvl9pPr indent="-228600" lvl="8" marL="4114800" algn="l">
              <a:lnSpc>
                <a:spcPct val="100000"/>
              </a:lnSpc>
              <a:spcBef>
                <a:spcPts val="600"/>
              </a:spcBef>
              <a:spcAft>
                <a:spcPts val="600"/>
              </a:spcAft>
              <a:buSzPts val="1610"/>
              <a:buNone/>
              <a:defRPr sz="1400">
                <a:solidFill>
                  <a:srgbClr val="888888"/>
                </a:solidFill>
              </a:defRPr>
            </a:lvl9pPr>
          </a:lstStyle>
          <a:p/>
        </p:txBody>
      </p:sp>
      <p:sp>
        <p:nvSpPr>
          <p:cNvPr id="128" name="Google Shape;128;p16"/>
          <p:cNvSpPr txBox="1"/>
          <p:nvPr>
            <p:ph idx="2" type="body"/>
          </p:nvPr>
        </p:nvSpPr>
        <p:spPr>
          <a:xfrm>
            <a:off x="1295400" y="4470399"/>
            <a:ext cx="9609670" cy="1405467"/>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360"/>
              </a:spcBef>
              <a:spcAft>
                <a:spcPts val="0"/>
              </a:spcAft>
              <a:buSzPts val="2070"/>
              <a:buNone/>
              <a:defRPr sz="1800">
                <a:solidFill>
                  <a:schemeClr val="dk1"/>
                </a:solidFill>
              </a:defRPr>
            </a:lvl1pPr>
            <a:lvl2pPr indent="-228600" lvl="1" marL="914400" algn="l">
              <a:lnSpc>
                <a:spcPct val="100000"/>
              </a:lnSpc>
              <a:spcBef>
                <a:spcPts val="600"/>
              </a:spcBef>
              <a:spcAft>
                <a:spcPts val="0"/>
              </a:spcAft>
              <a:buSzPts val="2070"/>
              <a:buNone/>
              <a:defRPr sz="1800">
                <a:solidFill>
                  <a:srgbClr val="888888"/>
                </a:solidFill>
              </a:defRPr>
            </a:lvl2pPr>
            <a:lvl3pPr indent="-228600" lvl="2" marL="1371600" algn="l">
              <a:lnSpc>
                <a:spcPct val="100000"/>
              </a:lnSpc>
              <a:spcBef>
                <a:spcPts val="600"/>
              </a:spcBef>
              <a:spcAft>
                <a:spcPts val="0"/>
              </a:spcAft>
              <a:buSzPts val="1840"/>
              <a:buNone/>
              <a:defRPr sz="1600">
                <a:solidFill>
                  <a:srgbClr val="888888"/>
                </a:solidFill>
              </a:defRPr>
            </a:lvl3pPr>
            <a:lvl4pPr indent="-228600" lvl="3" marL="1828800" algn="l">
              <a:lnSpc>
                <a:spcPct val="100000"/>
              </a:lnSpc>
              <a:spcBef>
                <a:spcPts val="600"/>
              </a:spcBef>
              <a:spcAft>
                <a:spcPts val="0"/>
              </a:spcAft>
              <a:buSzPts val="1610"/>
              <a:buNone/>
              <a:defRPr sz="1400">
                <a:solidFill>
                  <a:srgbClr val="888888"/>
                </a:solidFill>
              </a:defRPr>
            </a:lvl4pPr>
            <a:lvl5pPr indent="-228600" lvl="4" marL="2286000" algn="l">
              <a:lnSpc>
                <a:spcPct val="100000"/>
              </a:lnSpc>
              <a:spcBef>
                <a:spcPts val="600"/>
              </a:spcBef>
              <a:spcAft>
                <a:spcPts val="0"/>
              </a:spcAft>
              <a:buSzPts val="1610"/>
              <a:buNone/>
              <a:defRPr sz="1400">
                <a:solidFill>
                  <a:srgbClr val="888888"/>
                </a:solidFill>
              </a:defRPr>
            </a:lvl5pPr>
            <a:lvl6pPr indent="-228600" lvl="5" marL="2743200" algn="l">
              <a:lnSpc>
                <a:spcPct val="100000"/>
              </a:lnSpc>
              <a:spcBef>
                <a:spcPts val="600"/>
              </a:spcBef>
              <a:spcAft>
                <a:spcPts val="0"/>
              </a:spcAft>
              <a:buSzPts val="1610"/>
              <a:buNone/>
              <a:defRPr sz="1400">
                <a:solidFill>
                  <a:srgbClr val="888888"/>
                </a:solidFill>
              </a:defRPr>
            </a:lvl6pPr>
            <a:lvl7pPr indent="-228600" lvl="6" marL="3200400" algn="l">
              <a:lnSpc>
                <a:spcPct val="100000"/>
              </a:lnSpc>
              <a:spcBef>
                <a:spcPts val="600"/>
              </a:spcBef>
              <a:spcAft>
                <a:spcPts val="0"/>
              </a:spcAft>
              <a:buSzPts val="1610"/>
              <a:buNone/>
              <a:defRPr sz="1400">
                <a:solidFill>
                  <a:srgbClr val="888888"/>
                </a:solidFill>
              </a:defRPr>
            </a:lvl7pPr>
            <a:lvl8pPr indent="-228600" lvl="7" marL="3657600" algn="l">
              <a:lnSpc>
                <a:spcPct val="100000"/>
              </a:lnSpc>
              <a:spcBef>
                <a:spcPts val="600"/>
              </a:spcBef>
              <a:spcAft>
                <a:spcPts val="0"/>
              </a:spcAft>
              <a:buSzPts val="1610"/>
              <a:buNone/>
              <a:defRPr sz="1400">
                <a:solidFill>
                  <a:srgbClr val="888888"/>
                </a:solidFill>
              </a:defRPr>
            </a:lvl8pPr>
            <a:lvl9pPr indent="-228600" lvl="8" marL="4114800" algn="l">
              <a:lnSpc>
                <a:spcPct val="100000"/>
              </a:lnSpc>
              <a:spcBef>
                <a:spcPts val="600"/>
              </a:spcBef>
              <a:spcAft>
                <a:spcPts val="600"/>
              </a:spcAft>
              <a:buSzPts val="1610"/>
              <a:buNone/>
              <a:defRPr sz="1400">
                <a:solidFill>
                  <a:srgbClr val="888888"/>
                </a:solidFill>
              </a:defRPr>
            </a:lvl9pPr>
          </a:lstStyle>
          <a:p/>
        </p:txBody>
      </p:sp>
      <p:sp>
        <p:nvSpPr>
          <p:cNvPr id="129" name="Google Shape;129;p16"/>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p16"/>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1" name="Google Shape;131;p16"/>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cxnSp>
        <p:nvCxnSpPr>
          <p:cNvPr id="132" name="Google Shape;132;p16"/>
          <p:cNvCxnSpPr/>
          <p:nvPr/>
        </p:nvCxnSpPr>
        <p:spPr>
          <a:xfrm>
            <a:off x="1396169" y="3429000"/>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3" name="Shape 133"/>
        <p:cNvGrpSpPr/>
        <p:nvPr/>
      </p:nvGrpSpPr>
      <p:grpSpPr>
        <a:xfrm>
          <a:off x="0" y="0"/>
          <a:ext cx="0" cy="0"/>
          <a:chOff x="0" y="0"/>
          <a:chExt cx="0" cy="0"/>
        </a:xfrm>
      </p:grpSpPr>
      <p:sp>
        <p:nvSpPr>
          <p:cNvPr id="134" name="Google Shape;134;p17"/>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4400"/>
              <a:buFont typeface="Garamond"/>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17"/>
          <p:cNvSpPr txBox="1"/>
          <p:nvPr>
            <p:ph idx="1" type="body"/>
          </p:nvPr>
        </p:nvSpPr>
        <p:spPr>
          <a:xfrm rot="5400000">
            <a:off x="4436531" y="-584198"/>
            <a:ext cx="3318936" cy="9601196"/>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600"/>
              </a:spcBef>
              <a:spcAft>
                <a:spcPts val="0"/>
              </a:spcAft>
              <a:buSzPts val="2070"/>
              <a:buChar char="•"/>
              <a:defRPr/>
            </a:lvl2pPr>
            <a:lvl3pPr indent="-360044" lvl="2" marL="1371600" algn="l">
              <a:lnSpc>
                <a:spcPct val="100000"/>
              </a:lnSpc>
              <a:spcBef>
                <a:spcPts val="600"/>
              </a:spcBef>
              <a:spcAft>
                <a:spcPts val="0"/>
              </a:spcAft>
              <a:buSzPts val="2070"/>
              <a:buChar char="•"/>
              <a:defRPr/>
            </a:lvl3pPr>
            <a:lvl4pPr indent="-360044" lvl="3" marL="1828800" algn="l">
              <a:lnSpc>
                <a:spcPct val="100000"/>
              </a:lnSpc>
              <a:spcBef>
                <a:spcPts val="600"/>
              </a:spcBef>
              <a:spcAft>
                <a:spcPts val="0"/>
              </a:spcAft>
              <a:buSzPts val="2070"/>
              <a:buChar char="•"/>
              <a:defRPr/>
            </a:lvl4pPr>
            <a:lvl5pPr indent="-360045" lvl="4" marL="2286000" algn="l">
              <a:lnSpc>
                <a:spcPct val="100000"/>
              </a:lnSpc>
              <a:spcBef>
                <a:spcPts val="600"/>
              </a:spcBef>
              <a:spcAft>
                <a:spcPts val="0"/>
              </a:spcAft>
              <a:buSzPts val="2070"/>
              <a:buChar char="•"/>
              <a:defRPr/>
            </a:lvl5pPr>
            <a:lvl6pPr indent="-360045" lvl="5" marL="2743200" algn="l">
              <a:lnSpc>
                <a:spcPct val="100000"/>
              </a:lnSpc>
              <a:spcBef>
                <a:spcPts val="600"/>
              </a:spcBef>
              <a:spcAft>
                <a:spcPts val="0"/>
              </a:spcAft>
              <a:buSzPts val="2070"/>
              <a:buChar char="•"/>
              <a:defRPr/>
            </a:lvl6pPr>
            <a:lvl7pPr indent="-360045" lvl="6" marL="3200400" algn="l">
              <a:lnSpc>
                <a:spcPct val="100000"/>
              </a:lnSpc>
              <a:spcBef>
                <a:spcPts val="600"/>
              </a:spcBef>
              <a:spcAft>
                <a:spcPts val="0"/>
              </a:spcAft>
              <a:buSzPts val="2070"/>
              <a:buChar char="•"/>
              <a:defRPr/>
            </a:lvl7pPr>
            <a:lvl8pPr indent="-360045" lvl="7" marL="3657600" algn="l">
              <a:lnSpc>
                <a:spcPct val="100000"/>
              </a:lnSpc>
              <a:spcBef>
                <a:spcPts val="600"/>
              </a:spcBef>
              <a:spcAft>
                <a:spcPts val="0"/>
              </a:spcAft>
              <a:buSzPts val="2070"/>
              <a:buChar char="•"/>
              <a:defRPr/>
            </a:lvl8pPr>
            <a:lvl9pPr indent="-360045" lvl="8" marL="4114800" algn="l">
              <a:lnSpc>
                <a:spcPct val="100000"/>
              </a:lnSpc>
              <a:spcBef>
                <a:spcPts val="600"/>
              </a:spcBef>
              <a:spcAft>
                <a:spcPts val="600"/>
              </a:spcAft>
              <a:buSzPts val="2070"/>
              <a:buChar char="•"/>
              <a:defRPr/>
            </a:lvl9pPr>
          </a:lstStyle>
          <a:p/>
        </p:txBody>
      </p:sp>
      <p:sp>
        <p:nvSpPr>
          <p:cNvPr id="136" name="Google Shape;136;p17"/>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7" name="Google Shape;137;p17"/>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17"/>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cxnSp>
        <p:nvCxnSpPr>
          <p:cNvPr id="139" name="Google Shape;139;p17"/>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40" name="Shape 140"/>
        <p:cNvGrpSpPr/>
        <p:nvPr/>
      </p:nvGrpSpPr>
      <p:grpSpPr>
        <a:xfrm>
          <a:off x="0" y="0"/>
          <a:ext cx="0" cy="0"/>
          <a:chOff x="0" y="0"/>
          <a:chExt cx="0" cy="0"/>
        </a:xfrm>
      </p:grpSpPr>
      <p:sp>
        <p:nvSpPr>
          <p:cNvPr id="141" name="Google Shape;141;p18"/>
          <p:cNvSpPr txBox="1"/>
          <p:nvPr>
            <p:ph type="title"/>
          </p:nvPr>
        </p:nvSpPr>
        <p:spPr>
          <a:xfrm rot="5400000">
            <a:off x="7497936" y="2483551"/>
            <a:ext cx="4893735" cy="189089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2" name="Google Shape;142;p18"/>
          <p:cNvSpPr txBox="1"/>
          <p:nvPr>
            <p:ph idx="1" type="body"/>
          </p:nvPr>
        </p:nvSpPr>
        <p:spPr>
          <a:xfrm rot="5400000">
            <a:off x="2565043" y="-287514"/>
            <a:ext cx="4893734" cy="7433025"/>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600"/>
              </a:spcBef>
              <a:spcAft>
                <a:spcPts val="0"/>
              </a:spcAft>
              <a:buSzPts val="2070"/>
              <a:buChar char="•"/>
              <a:defRPr/>
            </a:lvl2pPr>
            <a:lvl3pPr indent="-360044" lvl="2" marL="1371600" algn="l">
              <a:lnSpc>
                <a:spcPct val="100000"/>
              </a:lnSpc>
              <a:spcBef>
                <a:spcPts val="600"/>
              </a:spcBef>
              <a:spcAft>
                <a:spcPts val="0"/>
              </a:spcAft>
              <a:buSzPts val="2070"/>
              <a:buChar char="•"/>
              <a:defRPr/>
            </a:lvl3pPr>
            <a:lvl4pPr indent="-360044" lvl="3" marL="1828800" algn="l">
              <a:lnSpc>
                <a:spcPct val="100000"/>
              </a:lnSpc>
              <a:spcBef>
                <a:spcPts val="600"/>
              </a:spcBef>
              <a:spcAft>
                <a:spcPts val="0"/>
              </a:spcAft>
              <a:buSzPts val="2070"/>
              <a:buChar char="•"/>
              <a:defRPr/>
            </a:lvl4pPr>
            <a:lvl5pPr indent="-360045" lvl="4" marL="2286000" algn="l">
              <a:lnSpc>
                <a:spcPct val="100000"/>
              </a:lnSpc>
              <a:spcBef>
                <a:spcPts val="600"/>
              </a:spcBef>
              <a:spcAft>
                <a:spcPts val="0"/>
              </a:spcAft>
              <a:buSzPts val="2070"/>
              <a:buChar char="•"/>
              <a:defRPr/>
            </a:lvl5pPr>
            <a:lvl6pPr indent="-360045" lvl="5" marL="2743200" algn="l">
              <a:lnSpc>
                <a:spcPct val="100000"/>
              </a:lnSpc>
              <a:spcBef>
                <a:spcPts val="600"/>
              </a:spcBef>
              <a:spcAft>
                <a:spcPts val="0"/>
              </a:spcAft>
              <a:buSzPts val="2070"/>
              <a:buChar char="•"/>
              <a:defRPr/>
            </a:lvl6pPr>
            <a:lvl7pPr indent="-360045" lvl="6" marL="3200400" algn="l">
              <a:lnSpc>
                <a:spcPct val="100000"/>
              </a:lnSpc>
              <a:spcBef>
                <a:spcPts val="600"/>
              </a:spcBef>
              <a:spcAft>
                <a:spcPts val="0"/>
              </a:spcAft>
              <a:buSzPts val="2070"/>
              <a:buChar char="•"/>
              <a:defRPr/>
            </a:lvl7pPr>
            <a:lvl8pPr indent="-360045" lvl="7" marL="3657600" algn="l">
              <a:lnSpc>
                <a:spcPct val="100000"/>
              </a:lnSpc>
              <a:spcBef>
                <a:spcPts val="600"/>
              </a:spcBef>
              <a:spcAft>
                <a:spcPts val="0"/>
              </a:spcAft>
              <a:buSzPts val="2070"/>
              <a:buChar char="•"/>
              <a:defRPr/>
            </a:lvl8pPr>
            <a:lvl9pPr indent="-360045" lvl="8" marL="4114800" algn="l">
              <a:lnSpc>
                <a:spcPct val="100000"/>
              </a:lnSpc>
              <a:spcBef>
                <a:spcPts val="600"/>
              </a:spcBef>
              <a:spcAft>
                <a:spcPts val="600"/>
              </a:spcAft>
              <a:buSzPts val="2070"/>
              <a:buChar char="•"/>
              <a:defRPr/>
            </a:lvl9pPr>
          </a:lstStyle>
          <a:p/>
        </p:txBody>
      </p:sp>
      <p:sp>
        <p:nvSpPr>
          <p:cNvPr id="143" name="Google Shape;143;p18"/>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4" name="Google Shape;144;p18"/>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5" name="Google Shape;145;p18"/>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cxnSp>
        <p:nvCxnSpPr>
          <p:cNvPr id="146" name="Google Shape;146;p18"/>
          <p:cNvCxnSpPr/>
          <p:nvPr/>
        </p:nvCxnSpPr>
        <p:spPr>
          <a:xfrm>
            <a:off x="8863890" y="990600"/>
            <a:ext cx="0" cy="487680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cxnSp>
        <p:nvCxnSpPr>
          <p:cNvPr id="29" name="Google Shape;29;p3"/>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
        <p:nvSpPr>
          <p:cNvPr id="30" name="Google Shape;30;p3"/>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600"/>
              </a:spcBef>
              <a:spcAft>
                <a:spcPts val="0"/>
              </a:spcAft>
              <a:buSzPts val="2070"/>
              <a:buChar char="•"/>
              <a:defRPr/>
            </a:lvl2pPr>
            <a:lvl3pPr indent="-360044" lvl="2" marL="1371600" algn="l">
              <a:lnSpc>
                <a:spcPct val="100000"/>
              </a:lnSpc>
              <a:spcBef>
                <a:spcPts val="600"/>
              </a:spcBef>
              <a:spcAft>
                <a:spcPts val="0"/>
              </a:spcAft>
              <a:buSzPts val="2070"/>
              <a:buChar char="•"/>
              <a:defRPr/>
            </a:lvl3pPr>
            <a:lvl4pPr indent="-360044" lvl="3" marL="1828800" algn="l">
              <a:lnSpc>
                <a:spcPct val="100000"/>
              </a:lnSpc>
              <a:spcBef>
                <a:spcPts val="600"/>
              </a:spcBef>
              <a:spcAft>
                <a:spcPts val="0"/>
              </a:spcAft>
              <a:buSzPts val="2070"/>
              <a:buChar char="•"/>
              <a:defRPr/>
            </a:lvl4pPr>
            <a:lvl5pPr indent="-360045" lvl="4" marL="2286000" algn="l">
              <a:lnSpc>
                <a:spcPct val="100000"/>
              </a:lnSpc>
              <a:spcBef>
                <a:spcPts val="600"/>
              </a:spcBef>
              <a:spcAft>
                <a:spcPts val="0"/>
              </a:spcAft>
              <a:buSzPts val="2070"/>
              <a:buChar char="•"/>
              <a:defRPr/>
            </a:lvl5pPr>
            <a:lvl6pPr indent="-360045" lvl="5" marL="2743200" algn="l">
              <a:lnSpc>
                <a:spcPct val="100000"/>
              </a:lnSpc>
              <a:spcBef>
                <a:spcPts val="600"/>
              </a:spcBef>
              <a:spcAft>
                <a:spcPts val="0"/>
              </a:spcAft>
              <a:buSzPts val="2070"/>
              <a:buChar char="•"/>
              <a:defRPr/>
            </a:lvl6pPr>
            <a:lvl7pPr indent="-360045" lvl="6" marL="3200400" algn="l">
              <a:lnSpc>
                <a:spcPct val="100000"/>
              </a:lnSpc>
              <a:spcBef>
                <a:spcPts val="600"/>
              </a:spcBef>
              <a:spcAft>
                <a:spcPts val="0"/>
              </a:spcAft>
              <a:buSzPts val="2070"/>
              <a:buChar char="•"/>
              <a:defRPr/>
            </a:lvl7pPr>
            <a:lvl8pPr indent="-360045" lvl="7" marL="3657600" algn="l">
              <a:lnSpc>
                <a:spcPct val="100000"/>
              </a:lnSpc>
              <a:spcBef>
                <a:spcPts val="600"/>
              </a:spcBef>
              <a:spcAft>
                <a:spcPts val="0"/>
              </a:spcAft>
              <a:buSzPts val="2070"/>
              <a:buChar char="•"/>
              <a:defRPr/>
            </a:lvl8pPr>
            <a:lvl9pPr indent="-360045" lvl="8" marL="4114800" algn="l">
              <a:lnSpc>
                <a:spcPct val="100000"/>
              </a:lnSpc>
              <a:spcBef>
                <a:spcPts val="600"/>
              </a:spcBef>
              <a:spcAft>
                <a:spcPts val="600"/>
              </a:spcAft>
              <a:buSzPts val="2070"/>
              <a:buChar char="•"/>
              <a:defRPr/>
            </a:lvl9pPr>
          </a:lstStyle>
          <a:p/>
        </p:txBody>
      </p:sp>
      <p:sp>
        <p:nvSpPr>
          <p:cNvPr id="32" name="Google Shape;32;p3"/>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3"/>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3"/>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 name="Shape 35"/>
        <p:cNvGrpSpPr/>
        <p:nvPr/>
      </p:nvGrpSpPr>
      <p:grpSpPr>
        <a:xfrm>
          <a:off x="0" y="0"/>
          <a:ext cx="0" cy="0"/>
          <a:chOff x="0" y="0"/>
          <a:chExt cx="0" cy="0"/>
        </a:xfrm>
      </p:grpSpPr>
      <p:sp>
        <p:nvSpPr>
          <p:cNvPr id="36" name="Google Shape;36;p4"/>
          <p:cNvSpPr txBox="1"/>
          <p:nvPr>
            <p:ph type="title"/>
          </p:nvPr>
        </p:nvSpPr>
        <p:spPr>
          <a:xfrm>
            <a:off x="2015069" y="1752606"/>
            <a:ext cx="8158688" cy="1822514"/>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rgbClr val="262626"/>
              </a:buClr>
              <a:buSzPts val="4400"/>
              <a:buFont typeface="Garamond"/>
              <a:buNone/>
              <a:defRPr b="0" sz="44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4"/>
          <p:cNvSpPr txBox="1"/>
          <p:nvPr>
            <p:ph idx="1" type="body"/>
          </p:nvPr>
        </p:nvSpPr>
        <p:spPr>
          <a:xfrm>
            <a:off x="2015067" y="3846051"/>
            <a:ext cx="8158690" cy="954547"/>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480"/>
              </a:spcBef>
              <a:spcAft>
                <a:spcPts val="0"/>
              </a:spcAft>
              <a:buSzPts val="2760"/>
              <a:buNone/>
              <a:defRPr sz="2400">
                <a:solidFill>
                  <a:schemeClr val="dk1"/>
                </a:solidFill>
              </a:defRPr>
            </a:lvl1pPr>
            <a:lvl2pPr indent="-228600" lvl="1" marL="914400" algn="l">
              <a:lnSpc>
                <a:spcPct val="100000"/>
              </a:lnSpc>
              <a:spcBef>
                <a:spcPts val="600"/>
              </a:spcBef>
              <a:spcAft>
                <a:spcPts val="0"/>
              </a:spcAft>
              <a:buSzPts val="2070"/>
              <a:buNone/>
              <a:defRPr sz="1800">
                <a:solidFill>
                  <a:srgbClr val="888888"/>
                </a:solidFill>
              </a:defRPr>
            </a:lvl2pPr>
            <a:lvl3pPr indent="-228600" lvl="2" marL="1371600" algn="l">
              <a:lnSpc>
                <a:spcPct val="100000"/>
              </a:lnSpc>
              <a:spcBef>
                <a:spcPts val="600"/>
              </a:spcBef>
              <a:spcAft>
                <a:spcPts val="0"/>
              </a:spcAft>
              <a:buSzPts val="1840"/>
              <a:buNone/>
              <a:defRPr sz="1600">
                <a:solidFill>
                  <a:srgbClr val="888888"/>
                </a:solidFill>
              </a:defRPr>
            </a:lvl3pPr>
            <a:lvl4pPr indent="-228600" lvl="3" marL="1828800" algn="l">
              <a:lnSpc>
                <a:spcPct val="100000"/>
              </a:lnSpc>
              <a:spcBef>
                <a:spcPts val="600"/>
              </a:spcBef>
              <a:spcAft>
                <a:spcPts val="0"/>
              </a:spcAft>
              <a:buSzPts val="1610"/>
              <a:buNone/>
              <a:defRPr sz="1400">
                <a:solidFill>
                  <a:srgbClr val="888888"/>
                </a:solidFill>
              </a:defRPr>
            </a:lvl4pPr>
            <a:lvl5pPr indent="-228600" lvl="4" marL="2286000" algn="l">
              <a:lnSpc>
                <a:spcPct val="100000"/>
              </a:lnSpc>
              <a:spcBef>
                <a:spcPts val="600"/>
              </a:spcBef>
              <a:spcAft>
                <a:spcPts val="0"/>
              </a:spcAft>
              <a:buSzPts val="1610"/>
              <a:buNone/>
              <a:defRPr sz="1400">
                <a:solidFill>
                  <a:srgbClr val="888888"/>
                </a:solidFill>
              </a:defRPr>
            </a:lvl5pPr>
            <a:lvl6pPr indent="-228600" lvl="5" marL="2743200" algn="l">
              <a:lnSpc>
                <a:spcPct val="100000"/>
              </a:lnSpc>
              <a:spcBef>
                <a:spcPts val="600"/>
              </a:spcBef>
              <a:spcAft>
                <a:spcPts val="0"/>
              </a:spcAft>
              <a:buSzPts val="1610"/>
              <a:buNone/>
              <a:defRPr sz="1400">
                <a:solidFill>
                  <a:srgbClr val="888888"/>
                </a:solidFill>
              </a:defRPr>
            </a:lvl6pPr>
            <a:lvl7pPr indent="-228600" lvl="6" marL="3200400" algn="l">
              <a:lnSpc>
                <a:spcPct val="100000"/>
              </a:lnSpc>
              <a:spcBef>
                <a:spcPts val="600"/>
              </a:spcBef>
              <a:spcAft>
                <a:spcPts val="0"/>
              </a:spcAft>
              <a:buSzPts val="1610"/>
              <a:buNone/>
              <a:defRPr sz="1400">
                <a:solidFill>
                  <a:srgbClr val="888888"/>
                </a:solidFill>
              </a:defRPr>
            </a:lvl7pPr>
            <a:lvl8pPr indent="-228600" lvl="7" marL="3657600" algn="l">
              <a:lnSpc>
                <a:spcPct val="100000"/>
              </a:lnSpc>
              <a:spcBef>
                <a:spcPts val="600"/>
              </a:spcBef>
              <a:spcAft>
                <a:spcPts val="0"/>
              </a:spcAft>
              <a:buSzPts val="1610"/>
              <a:buNone/>
              <a:defRPr sz="1400">
                <a:solidFill>
                  <a:srgbClr val="888888"/>
                </a:solidFill>
              </a:defRPr>
            </a:lvl8pPr>
            <a:lvl9pPr indent="-228600" lvl="8" marL="4114800" algn="l">
              <a:lnSpc>
                <a:spcPct val="100000"/>
              </a:lnSpc>
              <a:spcBef>
                <a:spcPts val="600"/>
              </a:spcBef>
              <a:spcAft>
                <a:spcPts val="600"/>
              </a:spcAft>
              <a:buSzPts val="1610"/>
              <a:buNone/>
              <a:defRPr sz="1400">
                <a:solidFill>
                  <a:srgbClr val="888888"/>
                </a:solidFill>
              </a:defRPr>
            </a:lvl9pPr>
          </a:lstStyle>
          <a:p/>
        </p:txBody>
      </p:sp>
      <p:sp>
        <p:nvSpPr>
          <p:cNvPr id="38" name="Google Shape;38;p4"/>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4"/>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4"/>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cxnSp>
        <p:nvCxnSpPr>
          <p:cNvPr id="41" name="Google Shape;41;p4"/>
          <p:cNvCxnSpPr/>
          <p:nvPr/>
        </p:nvCxnSpPr>
        <p:spPr>
          <a:xfrm>
            <a:off x="2012723" y="3710585"/>
            <a:ext cx="816338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2" name="Shape 42"/>
        <p:cNvGrpSpPr/>
        <p:nvPr/>
      </p:nvGrpSpPr>
      <p:grpSpPr>
        <a:xfrm>
          <a:off x="0" y="0"/>
          <a:ext cx="0" cy="0"/>
          <a:chOff x="0" y="0"/>
          <a:chExt cx="0" cy="0"/>
        </a:xfrm>
      </p:grpSpPr>
      <p:cxnSp>
        <p:nvCxnSpPr>
          <p:cNvPr id="43" name="Google Shape;43;p5"/>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
        <p:nvSpPr>
          <p:cNvPr id="44" name="Google Shape;44;p5"/>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5"/>
          <p:cNvSpPr txBox="1"/>
          <p:nvPr>
            <p:ph idx="1" type="body"/>
          </p:nvPr>
        </p:nvSpPr>
        <p:spPr>
          <a:xfrm>
            <a:off x="1298448" y="2560320"/>
            <a:ext cx="4718304" cy="3310128"/>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600"/>
              </a:spcBef>
              <a:spcAft>
                <a:spcPts val="0"/>
              </a:spcAft>
              <a:buSzPts val="2070"/>
              <a:buChar char="•"/>
              <a:defRPr/>
            </a:lvl2pPr>
            <a:lvl3pPr indent="-360044" lvl="2" marL="1371600" algn="l">
              <a:lnSpc>
                <a:spcPct val="100000"/>
              </a:lnSpc>
              <a:spcBef>
                <a:spcPts val="600"/>
              </a:spcBef>
              <a:spcAft>
                <a:spcPts val="0"/>
              </a:spcAft>
              <a:buSzPts val="2070"/>
              <a:buChar char="•"/>
              <a:defRPr/>
            </a:lvl3pPr>
            <a:lvl4pPr indent="-360044" lvl="3" marL="1828800" algn="l">
              <a:lnSpc>
                <a:spcPct val="100000"/>
              </a:lnSpc>
              <a:spcBef>
                <a:spcPts val="600"/>
              </a:spcBef>
              <a:spcAft>
                <a:spcPts val="0"/>
              </a:spcAft>
              <a:buSzPts val="2070"/>
              <a:buChar char="•"/>
              <a:defRPr/>
            </a:lvl4pPr>
            <a:lvl5pPr indent="-360045" lvl="4" marL="2286000" algn="l">
              <a:lnSpc>
                <a:spcPct val="100000"/>
              </a:lnSpc>
              <a:spcBef>
                <a:spcPts val="600"/>
              </a:spcBef>
              <a:spcAft>
                <a:spcPts val="0"/>
              </a:spcAft>
              <a:buSzPts val="2070"/>
              <a:buChar char="•"/>
              <a:defRPr/>
            </a:lvl5pPr>
            <a:lvl6pPr indent="-360045" lvl="5" marL="2743200" algn="l">
              <a:lnSpc>
                <a:spcPct val="100000"/>
              </a:lnSpc>
              <a:spcBef>
                <a:spcPts val="600"/>
              </a:spcBef>
              <a:spcAft>
                <a:spcPts val="0"/>
              </a:spcAft>
              <a:buSzPts val="2070"/>
              <a:buChar char="•"/>
              <a:defRPr/>
            </a:lvl6pPr>
            <a:lvl7pPr indent="-360045" lvl="6" marL="3200400" algn="l">
              <a:lnSpc>
                <a:spcPct val="100000"/>
              </a:lnSpc>
              <a:spcBef>
                <a:spcPts val="600"/>
              </a:spcBef>
              <a:spcAft>
                <a:spcPts val="0"/>
              </a:spcAft>
              <a:buSzPts val="2070"/>
              <a:buChar char="•"/>
              <a:defRPr/>
            </a:lvl7pPr>
            <a:lvl8pPr indent="-360045" lvl="7" marL="3657600" algn="l">
              <a:lnSpc>
                <a:spcPct val="100000"/>
              </a:lnSpc>
              <a:spcBef>
                <a:spcPts val="600"/>
              </a:spcBef>
              <a:spcAft>
                <a:spcPts val="0"/>
              </a:spcAft>
              <a:buSzPts val="2070"/>
              <a:buChar char="•"/>
              <a:defRPr/>
            </a:lvl8pPr>
            <a:lvl9pPr indent="-360045" lvl="8" marL="4114800" algn="l">
              <a:lnSpc>
                <a:spcPct val="100000"/>
              </a:lnSpc>
              <a:spcBef>
                <a:spcPts val="600"/>
              </a:spcBef>
              <a:spcAft>
                <a:spcPts val="600"/>
              </a:spcAft>
              <a:buSzPts val="2070"/>
              <a:buChar char="•"/>
              <a:defRPr/>
            </a:lvl9pPr>
          </a:lstStyle>
          <a:p/>
        </p:txBody>
      </p:sp>
      <p:sp>
        <p:nvSpPr>
          <p:cNvPr id="46" name="Google Shape;46;p5"/>
          <p:cNvSpPr txBox="1"/>
          <p:nvPr>
            <p:ph idx="2" type="body"/>
          </p:nvPr>
        </p:nvSpPr>
        <p:spPr>
          <a:xfrm>
            <a:off x="6181344" y="2560320"/>
            <a:ext cx="4718304" cy="3310128"/>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600"/>
              </a:spcBef>
              <a:spcAft>
                <a:spcPts val="0"/>
              </a:spcAft>
              <a:buSzPts val="2070"/>
              <a:buChar char="•"/>
              <a:defRPr/>
            </a:lvl2pPr>
            <a:lvl3pPr indent="-360044" lvl="2" marL="1371600" algn="l">
              <a:lnSpc>
                <a:spcPct val="100000"/>
              </a:lnSpc>
              <a:spcBef>
                <a:spcPts val="600"/>
              </a:spcBef>
              <a:spcAft>
                <a:spcPts val="0"/>
              </a:spcAft>
              <a:buSzPts val="2070"/>
              <a:buChar char="•"/>
              <a:defRPr/>
            </a:lvl3pPr>
            <a:lvl4pPr indent="-360044" lvl="3" marL="1828800" algn="l">
              <a:lnSpc>
                <a:spcPct val="100000"/>
              </a:lnSpc>
              <a:spcBef>
                <a:spcPts val="600"/>
              </a:spcBef>
              <a:spcAft>
                <a:spcPts val="0"/>
              </a:spcAft>
              <a:buSzPts val="2070"/>
              <a:buChar char="•"/>
              <a:defRPr/>
            </a:lvl4pPr>
            <a:lvl5pPr indent="-360045" lvl="4" marL="2286000" algn="l">
              <a:lnSpc>
                <a:spcPct val="100000"/>
              </a:lnSpc>
              <a:spcBef>
                <a:spcPts val="600"/>
              </a:spcBef>
              <a:spcAft>
                <a:spcPts val="0"/>
              </a:spcAft>
              <a:buSzPts val="2070"/>
              <a:buChar char="•"/>
              <a:defRPr/>
            </a:lvl5pPr>
            <a:lvl6pPr indent="-360045" lvl="5" marL="2743200" algn="l">
              <a:lnSpc>
                <a:spcPct val="100000"/>
              </a:lnSpc>
              <a:spcBef>
                <a:spcPts val="600"/>
              </a:spcBef>
              <a:spcAft>
                <a:spcPts val="0"/>
              </a:spcAft>
              <a:buSzPts val="2070"/>
              <a:buChar char="•"/>
              <a:defRPr/>
            </a:lvl6pPr>
            <a:lvl7pPr indent="-360045" lvl="6" marL="3200400" algn="l">
              <a:lnSpc>
                <a:spcPct val="100000"/>
              </a:lnSpc>
              <a:spcBef>
                <a:spcPts val="600"/>
              </a:spcBef>
              <a:spcAft>
                <a:spcPts val="0"/>
              </a:spcAft>
              <a:buSzPts val="2070"/>
              <a:buChar char="•"/>
              <a:defRPr/>
            </a:lvl7pPr>
            <a:lvl8pPr indent="-360045" lvl="7" marL="3657600" algn="l">
              <a:lnSpc>
                <a:spcPct val="100000"/>
              </a:lnSpc>
              <a:spcBef>
                <a:spcPts val="600"/>
              </a:spcBef>
              <a:spcAft>
                <a:spcPts val="0"/>
              </a:spcAft>
              <a:buSzPts val="2070"/>
              <a:buChar char="•"/>
              <a:defRPr/>
            </a:lvl8pPr>
            <a:lvl9pPr indent="-360045" lvl="8" marL="4114800" algn="l">
              <a:lnSpc>
                <a:spcPct val="100000"/>
              </a:lnSpc>
              <a:spcBef>
                <a:spcPts val="600"/>
              </a:spcBef>
              <a:spcAft>
                <a:spcPts val="600"/>
              </a:spcAft>
              <a:buSzPts val="2070"/>
              <a:buChar char="•"/>
              <a:defRPr/>
            </a:lvl9pPr>
          </a:lstStyle>
          <a:p/>
        </p:txBody>
      </p:sp>
      <p:sp>
        <p:nvSpPr>
          <p:cNvPr id="47" name="Google Shape;47;p5"/>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5"/>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5"/>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0" name="Shape 50"/>
        <p:cNvGrpSpPr/>
        <p:nvPr/>
      </p:nvGrpSpPr>
      <p:grpSpPr>
        <a:xfrm>
          <a:off x="0" y="0"/>
          <a:ext cx="0" cy="0"/>
          <a:chOff x="0" y="0"/>
          <a:chExt cx="0" cy="0"/>
        </a:xfrm>
      </p:grpSpPr>
      <p:sp>
        <p:nvSpPr>
          <p:cNvPr id="51" name="Google Shape;51;p6"/>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4400"/>
              <a:buFont typeface="Garamond"/>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6"/>
          <p:cNvSpPr txBox="1"/>
          <p:nvPr>
            <p:ph idx="1" type="body"/>
          </p:nvPr>
        </p:nvSpPr>
        <p:spPr>
          <a:xfrm>
            <a:off x="1295400" y="2658533"/>
            <a:ext cx="4718304"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672"/>
              </a:spcBef>
              <a:spcAft>
                <a:spcPts val="0"/>
              </a:spcAft>
              <a:buSzPts val="3220"/>
              <a:buNone/>
              <a:defRPr b="0" sz="2800">
                <a:solidFill>
                  <a:schemeClr val="accent1"/>
                </a:solidFill>
              </a:defRPr>
            </a:lvl1pPr>
            <a:lvl2pPr indent="-228600" lvl="1" marL="914400" algn="l">
              <a:lnSpc>
                <a:spcPct val="100000"/>
              </a:lnSpc>
              <a:spcBef>
                <a:spcPts val="600"/>
              </a:spcBef>
              <a:spcAft>
                <a:spcPts val="0"/>
              </a:spcAft>
              <a:buSzPts val="2300"/>
              <a:buNone/>
              <a:defRPr b="1" sz="2000"/>
            </a:lvl2pPr>
            <a:lvl3pPr indent="-228600" lvl="2" marL="1371600" algn="l">
              <a:lnSpc>
                <a:spcPct val="100000"/>
              </a:lnSpc>
              <a:spcBef>
                <a:spcPts val="600"/>
              </a:spcBef>
              <a:spcAft>
                <a:spcPts val="0"/>
              </a:spcAft>
              <a:buSzPts val="2070"/>
              <a:buNone/>
              <a:defRPr b="1" sz="1800"/>
            </a:lvl3pPr>
            <a:lvl4pPr indent="-228600" lvl="3" marL="1828800" algn="l">
              <a:lnSpc>
                <a:spcPct val="100000"/>
              </a:lnSpc>
              <a:spcBef>
                <a:spcPts val="600"/>
              </a:spcBef>
              <a:spcAft>
                <a:spcPts val="0"/>
              </a:spcAft>
              <a:buSzPts val="1840"/>
              <a:buNone/>
              <a:defRPr b="1" sz="1600"/>
            </a:lvl4pPr>
            <a:lvl5pPr indent="-228600" lvl="4" marL="2286000" algn="l">
              <a:lnSpc>
                <a:spcPct val="100000"/>
              </a:lnSpc>
              <a:spcBef>
                <a:spcPts val="600"/>
              </a:spcBef>
              <a:spcAft>
                <a:spcPts val="0"/>
              </a:spcAft>
              <a:buSzPts val="1840"/>
              <a:buNone/>
              <a:defRPr b="1" sz="1600"/>
            </a:lvl5pPr>
            <a:lvl6pPr indent="-228600" lvl="5" marL="2743200" algn="l">
              <a:lnSpc>
                <a:spcPct val="100000"/>
              </a:lnSpc>
              <a:spcBef>
                <a:spcPts val="600"/>
              </a:spcBef>
              <a:spcAft>
                <a:spcPts val="0"/>
              </a:spcAft>
              <a:buSzPts val="1840"/>
              <a:buNone/>
              <a:defRPr b="1" sz="1600"/>
            </a:lvl6pPr>
            <a:lvl7pPr indent="-228600" lvl="6" marL="3200400" algn="l">
              <a:lnSpc>
                <a:spcPct val="100000"/>
              </a:lnSpc>
              <a:spcBef>
                <a:spcPts val="600"/>
              </a:spcBef>
              <a:spcAft>
                <a:spcPts val="0"/>
              </a:spcAft>
              <a:buSzPts val="1840"/>
              <a:buNone/>
              <a:defRPr b="1" sz="1600"/>
            </a:lvl7pPr>
            <a:lvl8pPr indent="-228600" lvl="7" marL="3657600" algn="l">
              <a:lnSpc>
                <a:spcPct val="100000"/>
              </a:lnSpc>
              <a:spcBef>
                <a:spcPts val="600"/>
              </a:spcBef>
              <a:spcAft>
                <a:spcPts val="0"/>
              </a:spcAft>
              <a:buSzPts val="1840"/>
              <a:buNone/>
              <a:defRPr b="1" sz="1600"/>
            </a:lvl8pPr>
            <a:lvl9pPr indent="-228600" lvl="8" marL="4114800" algn="l">
              <a:lnSpc>
                <a:spcPct val="100000"/>
              </a:lnSpc>
              <a:spcBef>
                <a:spcPts val="600"/>
              </a:spcBef>
              <a:spcAft>
                <a:spcPts val="600"/>
              </a:spcAft>
              <a:buSzPts val="1840"/>
              <a:buNone/>
              <a:defRPr b="1" sz="1600"/>
            </a:lvl9pPr>
          </a:lstStyle>
          <a:p/>
        </p:txBody>
      </p:sp>
      <p:sp>
        <p:nvSpPr>
          <p:cNvPr id="53" name="Google Shape;53;p6"/>
          <p:cNvSpPr txBox="1"/>
          <p:nvPr>
            <p:ph idx="2" type="body"/>
          </p:nvPr>
        </p:nvSpPr>
        <p:spPr>
          <a:xfrm>
            <a:off x="1295400" y="3243262"/>
            <a:ext cx="4718304" cy="2632605"/>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600"/>
              </a:spcBef>
              <a:spcAft>
                <a:spcPts val="0"/>
              </a:spcAft>
              <a:buSzPts val="2070"/>
              <a:buChar char="•"/>
              <a:defRPr/>
            </a:lvl2pPr>
            <a:lvl3pPr indent="-360044" lvl="2" marL="1371600" algn="l">
              <a:lnSpc>
                <a:spcPct val="100000"/>
              </a:lnSpc>
              <a:spcBef>
                <a:spcPts val="600"/>
              </a:spcBef>
              <a:spcAft>
                <a:spcPts val="0"/>
              </a:spcAft>
              <a:buSzPts val="2070"/>
              <a:buChar char="•"/>
              <a:defRPr/>
            </a:lvl3pPr>
            <a:lvl4pPr indent="-360044" lvl="3" marL="1828800" algn="l">
              <a:lnSpc>
                <a:spcPct val="100000"/>
              </a:lnSpc>
              <a:spcBef>
                <a:spcPts val="600"/>
              </a:spcBef>
              <a:spcAft>
                <a:spcPts val="0"/>
              </a:spcAft>
              <a:buSzPts val="2070"/>
              <a:buChar char="•"/>
              <a:defRPr/>
            </a:lvl4pPr>
            <a:lvl5pPr indent="-360045" lvl="4" marL="2286000" algn="l">
              <a:lnSpc>
                <a:spcPct val="100000"/>
              </a:lnSpc>
              <a:spcBef>
                <a:spcPts val="600"/>
              </a:spcBef>
              <a:spcAft>
                <a:spcPts val="0"/>
              </a:spcAft>
              <a:buSzPts val="2070"/>
              <a:buChar char="•"/>
              <a:defRPr/>
            </a:lvl5pPr>
            <a:lvl6pPr indent="-360045" lvl="5" marL="2743200" algn="l">
              <a:lnSpc>
                <a:spcPct val="100000"/>
              </a:lnSpc>
              <a:spcBef>
                <a:spcPts val="600"/>
              </a:spcBef>
              <a:spcAft>
                <a:spcPts val="0"/>
              </a:spcAft>
              <a:buSzPts val="2070"/>
              <a:buChar char="•"/>
              <a:defRPr/>
            </a:lvl6pPr>
            <a:lvl7pPr indent="-360045" lvl="6" marL="3200400" algn="l">
              <a:lnSpc>
                <a:spcPct val="100000"/>
              </a:lnSpc>
              <a:spcBef>
                <a:spcPts val="600"/>
              </a:spcBef>
              <a:spcAft>
                <a:spcPts val="0"/>
              </a:spcAft>
              <a:buSzPts val="2070"/>
              <a:buChar char="•"/>
              <a:defRPr/>
            </a:lvl7pPr>
            <a:lvl8pPr indent="-360045" lvl="7" marL="3657600" algn="l">
              <a:lnSpc>
                <a:spcPct val="100000"/>
              </a:lnSpc>
              <a:spcBef>
                <a:spcPts val="600"/>
              </a:spcBef>
              <a:spcAft>
                <a:spcPts val="0"/>
              </a:spcAft>
              <a:buSzPts val="2070"/>
              <a:buChar char="•"/>
              <a:defRPr/>
            </a:lvl8pPr>
            <a:lvl9pPr indent="-360045" lvl="8" marL="4114800" algn="l">
              <a:lnSpc>
                <a:spcPct val="100000"/>
              </a:lnSpc>
              <a:spcBef>
                <a:spcPts val="600"/>
              </a:spcBef>
              <a:spcAft>
                <a:spcPts val="600"/>
              </a:spcAft>
              <a:buSzPts val="2070"/>
              <a:buChar char="•"/>
              <a:defRPr/>
            </a:lvl9pPr>
          </a:lstStyle>
          <a:p/>
        </p:txBody>
      </p:sp>
      <p:sp>
        <p:nvSpPr>
          <p:cNvPr id="54" name="Google Shape;54;p6"/>
          <p:cNvSpPr txBox="1"/>
          <p:nvPr>
            <p:ph idx="3" type="body"/>
          </p:nvPr>
        </p:nvSpPr>
        <p:spPr>
          <a:xfrm>
            <a:off x="6180670" y="2658533"/>
            <a:ext cx="4718304"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672"/>
              </a:spcBef>
              <a:spcAft>
                <a:spcPts val="0"/>
              </a:spcAft>
              <a:buSzPts val="3220"/>
              <a:buNone/>
              <a:defRPr b="0" sz="2800">
                <a:solidFill>
                  <a:schemeClr val="accent1"/>
                </a:solidFill>
              </a:defRPr>
            </a:lvl1pPr>
            <a:lvl2pPr indent="-228600" lvl="1" marL="914400" algn="l">
              <a:lnSpc>
                <a:spcPct val="100000"/>
              </a:lnSpc>
              <a:spcBef>
                <a:spcPts val="600"/>
              </a:spcBef>
              <a:spcAft>
                <a:spcPts val="0"/>
              </a:spcAft>
              <a:buSzPts val="2300"/>
              <a:buNone/>
              <a:defRPr b="1" sz="2000"/>
            </a:lvl2pPr>
            <a:lvl3pPr indent="-228600" lvl="2" marL="1371600" algn="l">
              <a:lnSpc>
                <a:spcPct val="100000"/>
              </a:lnSpc>
              <a:spcBef>
                <a:spcPts val="600"/>
              </a:spcBef>
              <a:spcAft>
                <a:spcPts val="0"/>
              </a:spcAft>
              <a:buSzPts val="2070"/>
              <a:buNone/>
              <a:defRPr b="1" sz="1800"/>
            </a:lvl3pPr>
            <a:lvl4pPr indent="-228600" lvl="3" marL="1828800" algn="l">
              <a:lnSpc>
                <a:spcPct val="100000"/>
              </a:lnSpc>
              <a:spcBef>
                <a:spcPts val="600"/>
              </a:spcBef>
              <a:spcAft>
                <a:spcPts val="0"/>
              </a:spcAft>
              <a:buSzPts val="1840"/>
              <a:buNone/>
              <a:defRPr b="1" sz="1600"/>
            </a:lvl4pPr>
            <a:lvl5pPr indent="-228600" lvl="4" marL="2286000" algn="l">
              <a:lnSpc>
                <a:spcPct val="100000"/>
              </a:lnSpc>
              <a:spcBef>
                <a:spcPts val="600"/>
              </a:spcBef>
              <a:spcAft>
                <a:spcPts val="0"/>
              </a:spcAft>
              <a:buSzPts val="1840"/>
              <a:buNone/>
              <a:defRPr b="1" sz="1600"/>
            </a:lvl5pPr>
            <a:lvl6pPr indent="-228600" lvl="5" marL="2743200" algn="l">
              <a:lnSpc>
                <a:spcPct val="100000"/>
              </a:lnSpc>
              <a:spcBef>
                <a:spcPts val="600"/>
              </a:spcBef>
              <a:spcAft>
                <a:spcPts val="0"/>
              </a:spcAft>
              <a:buSzPts val="1840"/>
              <a:buNone/>
              <a:defRPr b="1" sz="1600"/>
            </a:lvl6pPr>
            <a:lvl7pPr indent="-228600" lvl="6" marL="3200400" algn="l">
              <a:lnSpc>
                <a:spcPct val="100000"/>
              </a:lnSpc>
              <a:spcBef>
                <a:spcPts val="600"/>
              </a:spcBef>
              <a:spcAft>
                <a:spcPts val="0"/>
              </a:spcAft>
              <a:buSzPts val="1840"/>
              <a:buNone/>
              <a:defRPr b="1" sz="1600"/>
            </a:lvl7pPr>
            <a:lvl8pPr indent="-228600" lvl="7" marL="3657600" algn="l">
              <a:lnSpc>
                <a:spcPct val="100000"/>
              </a:lnSpc>
              <a:spcBef>
                <a:spcPts val="600"/>
              </a:spcBef>
              <a:spcAft>
                <a:spcPts val="0"/>
              </a:spcAft>
              <a:buSzPts val="1840"/>
              <a:buNone/>
              <a:defRPr b="1" sz="1600"/>
            </a:lvl8pPr>
            <a:lvl9pPr indent="-228600" lvl="8" marL="4114800" algn="l">
              <a:lnSpc>
                <a:spcPct val="100000"/>
              </a:lnSpc>
              <a:spcBef>
                <a:spcPts val="600"/>
              </a:spcBef>
              <a:spcAft>
                <a:spcPts val="600"/>
              </a:spcAft>
              <a:buSzPts val="1840"/>
              <a:buNone/>
              <a:defRPr b="1" sz="1600"/>
            </a:lvl9pPr>
          </a:lstStyle>
          <a:p/>
        </p:txBody>
      </p:sp>
      <p:sp>
        <p:nvSpPr>
          <p:cNvPr id="55" name="Google Shape;55;p6"/>
          <p:cNvSpPr txBox="1"/>
          <p:nvPr>
            <p:ph idx="4" type="body"/>
          </p:nvPr>
        </p:nvSpPr>
        <p:spPr>
          <a:xfrm>
            <a:off x="6180670" y="3243262"/>
            <a:ext cx="4718304" cy="2632605"/>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600"/>
              </a:spcBef>
              <a:spcAft>
                <a:spcPts val="0"/>
              </a:spcAft>
              <a:buSzPts val="2070"/>
              <a:buChar char="•"/>
              <a:defRPr/>
            </a:lvl2pPr>
            <a:lvl3pPr indent="-360044" lvl="2" marL="1371600" algn="l">
              <a:lnSpc>
                <a:spcPct val="100000"/>
              </a:lnSpc>
              <a:spcBef>
                <a:spcPts val="600"/>
              </a:spcBef>
              <a:spcAft>
                <a:spcPts val="0"/>
              </a:spcAft>
              <a:buSzPts val="2070"/>
              <a:buChar char="•"/>
              <a:defRPr/>
            </a:lvl3pPr>
            <a:lvl4pPr indent="-360044" lvl="3" marL="1828800" algn="l">
              <a:lnSpc>
                <a:spcPct val="100000"/>
              </a:lnSpc>
              <a:spcBef>
                <a:spcPts val="600"/>
              </a:spcBef>
              <a:spcAft>
                <a:spcPts val="0"/>
              </a:spcAft>
              <a:buSzPts val="2070"/>
              <a:buChar char="•"/>
              <a:defRPr/>
            </a:lvl4pPr>
            <a:lvl5pPr indent="-360045" lvl="4" marL="2286000" algn="l">
              <a:lnSpc>
                <a:spcPct val="100000"/>
              </a:lnSpc>
              <a:spcBef>
                <a:spcPts val="600"/>
              </a:spcBef>
              <a:spcAft>
                <a:spcPts val="0"/>
              </a:spcAft>
              <a:buSzPts val="2070"/>
              <a:buChar char="•"/>
              <a:defRPr/>
            </a:lvl5pPr>
            <a:lvl6pPr indent="-360045" lvl="5" marL="2743200" algn="l">
              <a:lnSpc>
                <a:spcPct val="100000"/>
              </a:lnSpc>
              <a:spcBef>
                <a:spcPts val="600"/>
              </a:spcBef>
              <a:spcAft>
                <a:spcPts val="0"/>
              </a:spcAft>
              <a:buSzPts val="2070"/>
              <a:buChar char="•"/>
              <a:defRPr/>
            </a:lvl6pPr>
            <a:lvl7pPr indent="-360045" lvl="6" marL="3200400" algn="l">
              <a:lnSpc>
                <a:spcPct val="100000"/>
              </a:lnSpc>
              <a:spcBef>
                <a:spcPts val="600"/>
              </a:spcBef>
              <a:spcAft>
                <a:spcPts val="0"/>
              </a:spcAft>
              <a:buSzPts val="2070"/>
              <a:buChar char="•"/>
              <a:defRPr/>
            </a:lvl7pPr>
            <a:lvl8pPr indent="-360045" lvl="7" marL="3657600" algn="l">
              <a:lnSpc>
                <a:spcPct val="100000"/>
              </a:lnSpc>
              <a:spcBef>
                <a:spcPts val="600"/>
              </a:spcBef>
              <a:spcAft>
                <a:spcPts val="0"/>
              </a:spcAft>
              <a:buSzPts val="2070"/>
              <a:buChar char="•"/>
              <a:defRPr/>
            </a:lvl8pPr>
            <a:lvl9pPr indent="-360045" lvl="8" marL="4114800" algn="l">
              <a:lnSpc>
                <a:spcPct val="100000"/>
              </a:lnSpc>
              <a:spcBef>
                <a:spcPts val="600"/>
              </a:spcBef>
              <a:spcAft>
                <a:spcPts val="600"/>
              </a:spcAft>
              <a:buSzPts val="2070"/>
              <a:buChar char="•"/>
              <a:defRPr/>
            </a:lvl9pPr>
          </a:lstStyle>
          <a:p/>
        </p:txBody>
      </p:sp>
      <p:sp>
        <p:nvSpPr>
          <p:cNvPr id="56" name="Google Shape;56;p6"/>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6"/>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6"/>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cxnSp>
        <p:nvCxnSpPr>
          <p:cNvPr id="59" name="Google Shape;59;p6"/>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0" name="Shape 60"/>
        <p:cNvGrpSpPr/>
        <p:nvPr/>
      </p:nvGrpSpPr>
      <p:grpSpPr>
        <a:xfrm>
          <a:off x="0" y="0"/>
          <a:ext cx="0" cy="0"/>
          <a:chOff x="0" y="0"/>
          <a:chExt cx="0" cy="0"/>
        </a:xfrm>
      </p:grpSpPr>
      <p:sp>
        <p:nvSpPr>
          <p:cNvPr id="61" name="Google Shape;61;p7"/>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7"/>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7"/>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7"/>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cxnSp>
        <p:nvCxnSpPr>
          <p:cNvPr id="65" name="Google Shape;65;p7"/>
          <p:cNvCxnSpPr/>
          <p:nvPr/>
        </p:nvCxnSpPr>
        <p:spPr>
          <a:xfrm>
            <a:off x="1396169" y="2421466"/>
            <a:ext cx="94072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8"/>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8"/>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8"/>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0" name="Shape 70"/>
        <p:cNvGrpSpPr/>
        <p:nvPr/>
      </p:nvGrpSpPr>
      <p:grpSpPr>
        <a:xfrm>
          <a:off x="0" y="0"/>
          <a:ext cx="0" cy="0"/>
          <a:chOff x="0" y="0"/>
          <a:chExt cx="0" cy="0"/>
        </a:xfrm>
      </p:grpSpPr>
      <p:sp>
        <p:nvSpPr>
          <p:cNvPr id="71" name="Google Shape;71;p9"/>
          <p:cNvSpPr txBox="1"/>
          <p:nvPr>
            <p:ph type="title"/>
          </p:nvPr>
        </p:nvSpPr>
        <p:spPr>
          <a:xfrm>
            <a:off x="1293811" y="1388534"/>
            <a:ext cx="3718455" cy="1371600"/>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rgbClr val="262626"/>
              </a:buClr>
              <a:buSzPts val="2400"/>
              <a:buFont typeface="Garamond"/>
              <a:buNone/>
              <a:defRPr b="0"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9"/>
          <p:cNvSpPr txBox="1"/>
          <p:nvPr>
            <p:ph idx="1" type="body"/>
          </p:nvPr>
        </p:nvSpPr>
        <p:spPr>
          <a:xfrm>
            <a:off x="5418668" y="982131"/>
            <a:ext cx="5469466" cy="4893735"/>
          </a:xfrm>
          <a:prstGeom prst="rect">
            <a:avLst/>
          </a:prstGeom>
          <a:noFill/>
          <a:ln>
            <a:noFill/>
          </a:ln>
        </p:spPr>
        <p:txBody>
          <a:bodyPr anchorCtr="0" anchor="ctr"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600"/>
              </a:spcBef>
              <a:spcAft>
                <a:spcPts val="0"/>
              </a:spcAft>
              <a:buSzPts val="2070"/>
              <a:buChar char="•"/>
              <a:defRPr/>
            </a:lvl2pPr>
            <a:lvl3pPr indent="-360044" lvl="2" marL="1371600" algn="l">
              <a:lnSpc>
                <a:spcPct val="100000"/>
              </a:lnSpc>
              <a:spcBef>
                <a:spcPts val="600"/>
              </a:spcBef>
              <a:spcAft>
                <a:spcPts val="0"/>
              </a:spcAft>
              <a:buSzPts val="2070"/>
              <a:buChar char="•"/>
              <a:defRPr/>
            </a:lvl3pPr>
            <a:lvl4pPr indent="-360044" lvl="3" marL="1828800" algn="l">
              <a:lnSpc>
                <a:spcPct val="100000"/>
              </a:lnSpc>
              <a:spcBef>
                <a:spcPts val="600"/>
              </a:spcBef>
              <a:spcAft>
                <a:spcPts val="0"/>
              </a:spcAft>
              <a:buSzPts val="2070"/>
              <a:buChar char="•"/>
              <a:defRPr/>
            </a:lvl4pPr>
            <a:lvl5pPr indent="-360045" lvl="4" marL="2286000" algn="l">
              <a:lnSpc>
                <a:spcPct val="100000"/>
              </a:lnSpc>
              <a:spcBef>
                <a:spcPts val="600"/>
              </a:spcBef>
              <a:spcAft>
                <a:spcPts val="0"/>
              </a:spcAft>
              <a:buSzPts val="2070"/>
              <a:buChar char="•"/>
              <a:defRPr/>
            </a:lvl5pPr>
            <a:lvl6pPr indent="-360045" lvl="5" marL="2743200" algn="l">
              <a:lnSpc>
                <a:spcPct val="100000"/>
              </a:lnSpc>
              <a:spcBef>
                <a:spcPts val="600"/>
              </a:spcBef>
              <a:spcAft>
                <a:spcPts val="0"/>
              </a:spcAft>
              <a:buSzPts val="2070"/>
              <a:buChar char="•"/>
              <a:defRPr/>
            </a:lvl6pPr>
            <a:lvl7pPr indent="-360045" lvl="6" marL="3200400" algn="l">
              <a:lnSpc>
                <a:spcPct val="100000"/>
              </a:lnSpc>
              <a:spcBef>
                <a:spcPts val="600"/>
              </a:spcBef>
              <a:spcAft>
                <a:spcPts val="0"/>
              </a:spcAft>
              <a:buSzPts val="2070"/>
              <a:buChar char="•"/>
              <a:defRPr/>
            </a:lvl7pPr>
            <a:lvl8pPr indent="-360045" lvl="7" marL="3657600" algn="l">
              <a:lnSpc>
                <a:spcPct val="100000"/>
              </a:lnSpc>
              <a:spcBef>
                <a:spcPts val="600"/>
              </a:spcBef>
              <a:spcAft>
                <a:spcPts val="0"/>
              </a:spcAft>
              <a:buSzPts val="2070"/>
              <a:buChar char="•"/>
              <a:defRPr/>
            </a:lvl8pPr>
            <a:lvl9pPr indent="-360045" lvl="8" marL="4114800" algn="l">
              <a:lnSpc>
                <a:spcPct val="100000"/>
              </a:lnSpc>
              <a:spcBef>
                <a:spcPts val="600"/>
              </a:spcBef>
              <a:spcAft>
                <a:spcPts val="600"/>
              </a:spcAft>
              <a:buSzPts val="2070"/>
              <a:buChar char="•"/>
              <a:defRPr/>
            </a:lvl9pPr>
          </a:lstStyle>
          <a:p/>
        </p:txBody>
      </p:sp>
      <p:sp>
        <p:nvSpPr>
          <p:cNvPr id="73" name="Google Shape;73;p9"/>
          <p:cNvSpPr txBox="1"/>
          <p:nvPr>
            <p:ph idx="2" type="body"/>
          </p:nvPr>
        </p:nvSpPr>
        <p:spPr>
          <a:xfrm>
            <a:off x="1293811" y="3031065"/>
            <a:ext cx="3718455" cy="2438404"/>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320"/>
              </a:spcBef>
              <a:spcAft>
                <a:spcPts val="0"/>
              </a:spcAft>
              <a:buSzPts val="1840"/>
              <a:buNone/>
              <a:defRPr sz="1600"/>
            </a:lvl1pPr>
            <a:lvl2pPr indent="-228600" lvl="1" marL="914400" algn="l">
              <a:lnSpc>
                <a:spcPct val="100000"/>
              </a:lnSpc>
              <a:spcBef>
                <a:spcPts val="600"/>
              </a:spcBef>
              <a:spcAft>
                <a:spcPts val="0"/>
              </a:spcAft>
              <a:buSzPts val="1380"/>
              <a:buNone/>
              <a:defRPr sz="1200"/>
            </a:lvl2pPr>
            <a:lvl3pPr indent="-228600" lvl="2" marL="1371600" algn="l">
              <a:lnSpc>
                <a:spcPct val="100000"/>
              </a:lnSpc>
              <a:spcBef>
                <a:spcPts val="600"/>
              </a:spcBef>
              <a:spcAft>
                <a:spcPts val="0"/>
              </a:spcAft>
              <a:buSzPts val="1150"/>
              <a:buNone/>
              <a:defRPr sz="1000"/>
            </a:lvl3pPr>
            <a:lvl4pPr indent="-228600" lvl="3" marL="1828800" algn="l">
              <a:lnSpc>
                <a:spcPct val="100000"/>
              </a:lnSpc>
              <a:spcBef>
                <a:spcPts val="600"/>
              </a:spcBef>
              <a:spcAft>
                <a:spcPts val="0"/>
              </a:spcAft>
              <a:buSzPts val="1035"/>
              <a:buNone/>
              <a:defRPr sz="900"/>
            </a:lvl4pPr>
            <a:lvl5pPr indent="-228600" lvl="4" marL="2286000" algn="l">
              <a:lnSpc>
                <a:spcPct val="100000"/>
              </a:lnSpc>
              <a:spcBef>
                <a:spcPts val="600"/>
              </a:spcBef>
              <a:spcAft>
                <a:spcPts val="0"/>
              </a:spcAft>
              <a:buSzPts val="1035"/>
              <a:buNone/>
              <a:defRPr sz="900"/>
            </a:lvl5pPr>
            <a:lvl6pPr indent="-228600" lvl="5" marL="2743200" algn="l">
              <a:lnSpc>
                <a:spcPct val="100000"/>
              </a:lnSpc>
              <a:spcBef>
                <a:spcPts val="600"/>
              </a:spcBef>
              <a:spcAft>
                <a:spcPts val="0"/>
              </a:spcAft>
              <a:buSzPts val="1035"/>
              <a:buNone/>
              <a:defRPr sz="900"/>
            </a:lvl6pPr>
            <a:lvl7pPr indent="-228600" lvl="6" marL="3200400" algn="l">
              <a:lnSpc>
                <a:spcPct val="100000"/>
              </a:lnSpc>
              <a:spcBef>
                <a:spcPts val="600"/>
              </a:spcBef>
              <a:spcAft>
                <a:spcPts val="0"/>
              </a:spcAft>
              <a:buSzPts val="1035"/>
              <a:buNone/>
              <a:defRPr sz="900"/>
            </a:lvl7pPr>
            <a:lvl8pPr indent="-228600" lvl="7" marL="3657600" algn="l">
              <a:lnSpc>
                <a:spcPct val="100000"/>
              </a:lnSpc>
              <a:spcBef>
                <a:spcPts val="600"/>
              </a:spcBef>
              <a:spcAft>
                <a:spcPts val="0"/>
              </a:spcAft>
              <a:buSzPts val="1035"/>
              <a:buNone/>
              <a:defRPr sz="900"/>
            </a:lvl8pPr>
            <a:lvl9pPr indent="-228600" lvl="8" marL="4114800" algn="l">
              <a:lnSpc>
                <a:spcPct val="100000"/>
              </a:lnSpc>
              <a:spcBef>
                <a:spcPts val="600"/>
              </a:spcBef>
              <a:spcAft>
                <a:spcPts val="600"/>
              </a:spcAft>
              <a:buSzPts val="1035"/>
              <a:buNone/>
              <a:defRPr sz="900"/>
            </a:lvl9pPr>
          </a:lstStyle>
          <a:p/>
        </p:txBody>
      </p:sp>
      <p:sp>
        <p:nvSpPr>
          <p:cNvPr id="74" name="Google Shape;74;p9"/>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9"/>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9"/>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cxnSp>
        <p:nvCxnSpPr>
          <p:cNvPr id="77" name="Google Shape;77;p9"/>
          <p:cNvCxnSpPr/>
          <p:nvPr/>
        </p:nvCxnSpPr>
        <p:spPr>
          <a:xfrm>
            <a:off x="1396169" y="2912533"/>
            <a:ext cx="3514498"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8" name="Shape 78"/>
        <p:cNvGrpSpPr/>
        <p:nvPr/>
      </p:nvGrpSpPr>
      <p:grpSpPr>
        <a:xfrm>
          <a:off x="0" y="0"/>
          <a:ext cx="0" cy="0"/>
          <a:chOff x="0" y="0"/>
          <a:chExt cx="0" cy="0"/>
        </a:xfrm>
      </p:grpSpPr>
      <p:sp>
        <p:nvSpPr>
          <p:cNvPr id="79" name="Google Shape;79;p10"/>
          <p:cNvSpPr txBox="1"/>
          <p:nvPr>
            <p:ph type="title"/>
          </p:nvPr>
        </p:nvSpPr>
        <p:spPr>
          <a:xfrm>
            <a:off x="1295399" y="1883832"/>
            <a:ext cx="6241816" cy="1371600"/>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rgbClr val="262626"/>
              </a:buClr>
              <a:buSzPts val="2800"/>
              <a:buFont typeface="Garamond"/>
              <a:buNone/>
              <a:defRPr b="0" sz="2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0"/>
          <p:cNvSpPr/>
          <p:nvPr>
            <p:ph idx="2" type="pic"/>
          </p:nvPr>
        </p:nvSpPr>
        <p:spPr>
          <a:xfrm>
            <a:off x="8094831" y="1041400"/>
            <a:ext cx="3063347" cy="4775200"/>
          </a:xfrm>
          <a:prstGeom prst="roundRect">
            <a:avLst>
              <a:gd fmla="val 0" name="adj"/>
            </a:avLst>
          </a:prstGeom>
          <a:noFill/>
          <a:ln cap="flat" cmpd="thickThin" w="57150">
            <a:solidFill>
              <a:srgbClr val="7F7F7F"/>
            </a:solidFill>
            <a:prstDash val="solid"/>
            <a:miter lim="800000"/>
            <a:headEnd len="sm" w="sm" type="none"/>
            <a:tailEnd len="sm" w="sm" type="none"/>
          </a:ln>
        </p:spPr>
      </p:sp>
      <p:sp>
        <p:nvSpPr>
          <p:cNvPr id="81" name="Google Shape;81;p10"/>
          <p:cNvSpPr txBox="1"/>
          <p:nvPr>
            <p:ph idx="1" type="body"/>
          </p:nvPr>
        </p:nvSpPr>
        <p:spPr>
          <a:xfrm>
            <a:off x="1295399" y="3255432"/>
            <a:ext cx="6241816" cy="18288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360"/>
              </a:spcBef>
              <a:spcAft>
                <a:spcPts val="0"/>
              </a:spcAft>
              <a:buSzPts val="2070"/>
              <a:buNone/>
              <a:defRPr sz="1800"/>
            </a:lvl1pPr>
            <a:lvl2pPr indent="-228600" lvl="1" marL="914400" algn="l">
              <a:lnSpc>
                <a:spcPct val="100000"/>
              </a:lnSpc>
              <a:spcBef>
                <a:spcPts val="600"/>
              </a:spcBef>
              <a:spcAft>
                <a:spcPts val="0"/>
              </a:spcAft>
              <a:buSzPts val="1380"/>
              <a:buNone/>
              <a:defRPr sz="1200"/>
            </a:lvl2pPr>
            <a:lvl3pPr indent="-228600" lvl="2" marL="1371600" algn="l">
              <a:lnSpc>
                <a:spcPct val="100000"/>
              </a:lnSpc>
              <a:spcBef>
                <a:spcPts val="600"/>
              </a:spcBef>
              <a:spcAft>
                <a:spcPts val="0"/>
              </a:spcAft>
              <a:buSzPts val="1150"/>
              <a:buNone/>
              <a:defRPr sz="1000"/>
            </a:lvl3pPr>
            <a:lvl4pPr indent="-228600" lvl="3" marL="1828800" algn="l">
              <a:lnSpc>
                <a:spcPct val="100000"/>
              </a:lnSpc>
              <a:spcBef>
                <a:spcPts val="600"/>
              </a:spcBef>
              <a:spcAft>
                <a:spcPts val="0"/>
              </a:spcAft>
              <a:buSzPts val="1035"/>
              <a:buNone/>
              <a:defRPr sz="900"/>
            </a:lvl4pPr>
            <a:lvl5pPr indent="-228600" lvl="4" marL="2286000" algn="l">
              <a:lnSpc>
                <a:spcPct val="100000"/>
              </a:lnSpc>
              <a:spcBef>
                <a:spcPts val="600"/>
              </a:spcBef>
              <a:spcAft>
                <a:spcPts val="0"/>
              </a:spcAft>
              <a:buSzPts val="1035"/>
              <a:buNone/>
              <a:defRPr sz="900"/>
            </a:lvl5pPr>
            <a:lvl6pPr indent="-228600" lvl="5" marL="2743200" algn="l">
              <a:lnSpc>
                <a:spcPct val="100000"/>
              </a:lnSpc>
              <a:spcBef>
                <a:spcPts val="600"/>
              </a:spcBef>
              <a:spcAft>
                <a:spcPts val="0"/>
              </a:spcAft>
              <a:buSzPts val="1035"/>
              <a:buNone/>
              <a:defRPr sz="900"/>
            </a:lvl6pPr>
            <a:lvl7pPr indent="-228600" lvl="6" marL="3200400" algn="l">
              <a:lnSpc>
                <a:spcPct val="100000"/>
              </a:lnSpc>
              <a:spcBef>
                <a:spcPts val="600"/>
              </a:spcBef>
              <a:spcAft>
                <a:spcPts val="0"/>
              </a:spcAft>
              <a:buSzPts val="1035"/>
              <a:buNone/>
              <a:defRPr sz="900"/>
            </a:lvl7pPr>
            <a:lvl8pPr indent="-228600" lvl="7" marL="3657600" algn="l">
              <a:lnSpc>
                <a:spcPct val="100000"/>
              </a:lnSpc>
              <a:spcBef>
                <a:spcPts val="600"/>
              </a:spcBef>
              <a:spcAft>
                <a:spcPts val="0"/>
              </a:spcAft>
              <a:buSzPts val="1035"/>
              <a:buNone/>
              <a:defRPr sz="900"/>
            </a:lvl8pPr>
            <a:lvl9pPr indent="-228600" lvl="8" marL="4114800" algn="l">
              <a:lnSpc>
                <a:spcPct val="100000"/>
              </a:lnSpc>
              <a:spcBef>
                <a:spcPts val="600"/>
              </a:spcBef>
              <a:spcAft>
                <a:spcPts val="600"/>
              </a:spcAft>
              <a:buSzPts val="1035"/>
              <a:buNone/>
              <a:defRPr sz="900"/>
            </a:lvl9pPr>
          </a:lstStyle>
          <a:p/>
        </p:txBody>
      </p:sp>
      <p:sp>
        <p:nvSpPr>
          <p:cNvPr id="82" name="Google Shape;82;p10"/>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0"/>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10"/>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7.xml"/><Relationship Id="rId11" Type="http://schemas.openxmlformats.org/officeDocument/2006/relationships/slideLayout" Target="../slideLayouts/slideLayout8.xml"/><Relationship Id="rId10" Type="http://schemas.openxmlformats.org/officeDocument/2006/relationships/slideLayout" Target="../slideLayouts/slideLayout7.xml"/><Relationship Id="rId21" Type="http://schemas.openxmlformats.org/officeDocument/2006/relationships/theme" Target="../theme/theme2.xml"/><Relationship Id="rId13" Type="http://schemas.openxmlformats.org/officeDocument/2006/relationships/slideLayout" Target="../slideLayouts/slideLayout10.xml"/><Relationship Id="rId12" Type="http://schemas.openxmlformats.org/officeDocument/2006/relationships/slideLayout" Target="../slideLayouts/slideLayout9.xml"/><Relationship Id="rId1" Type="http://schemas.openxmlformats.org/officeDocument/2006/relationships/image" Target="../media/image2.jpg"/><Relationship Id="rId2" Type="http://schemas.openxmlformats.org/officeDocument/2006/relationships/image" Target="../media/image1.png"/><Relationship Id="rId3" Type="http://schemas.openxmlformats.org/officeDocument/2006/relationships/image" Target="../media/image20.png"/><Relationship Id="rId4" Type="http://schemas.openxmlformats.org/officeDocument/2006/relationships/slideLayout" Target="../slideLayouts/slideLayout1.xml"/><Relationship Id="rId9" Type="http://schemas.openxmlformats.org/officeDocument/2006/relationships/slideLayout" Target="../slideLayouts/slideLayout6.xml"/><Relationship Id="rId15" Type="http://schemas.openxmlformats.org/officeDocument/2006/relationships/slideLayout" Target="../slideLayouts/slideLayout12.xml"/><Relationship Id="rId14" Type="http://schemas.openxmlformats.org/officeDocument/2006/relationships/slideLayout" Target="../slideLayouts/slideLayout11.xml"/><Relationship Id="rId17" Type="http://schemas.openxmlformats.org/officeDocument/2006/relationships/slideLayout" Target="../slideLayouts/slideLayout14.xml"/><Relationship Id="rId16" Type="http://schemas.openxmlformats.org/officeDocument/2006/relationships/slideLayout" Target="../slideLayouts/slideLayout13.xml"/><Relationship Id="rId5" Type="http://schemas.openxmlformats.org/officeDocument/2006/relationships/slideLayout" Target="../slideLayouts/slideLayout2.xml"/><Relationship Id="rId19" Type="http://schemas.openxmlformats.org/officeDocument/2006/relationships/slideLayout" Target="../slideLayouts/slideLayout16.xml"/><Relationship Id="rId6" Type="http://schemas.openxmlformats.org/officeDocument/2006/relationships/slideLayout" Target="../slideLayouts/slideLayout3.xml"/><Relationship Id="rId18" Type="http://schemas.openxmlformats.org/officeDocument/2006/relationships/slideLayout" Target="../slideLayouts/slideLayout15.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grpSp>
        <p:nvGrpSpPr>
          <p:cNvPr id="6" name="Google Shape;6;p1"/>
          <p:cNvGrpSpPr/>
          <p:nvPr/>
        </p:nvGrpSpPr>
        <p:grpSpPr>
          <a:xfrm>
            <a:off x="-15736" y="0"/>
            <a:ext cx="12229962" cy="6856214"/>
            <a:chOff x="-15736" y="0"/>
            <a:chExt cx="12229962" cy="6856214"/>
          </a:xfrm>
        </p:grpSpPr>
        <p:pic>
          <p:nvPicPr>
            <p:cNvPr descr="HD-PanelContent.png" id="7" name="Google Shape;7;p1"/>
            <p:cNvPicPr preferRelativeResize="0"/>
            <p:nvPr/>
          </p:nvPicPr>
          <p:blipFill rotWithShape="1">
            <a:blip r:embed="rId2">
              <a:alphaModFix/>
            </a:blip>
            <a:srcRect b="0" l="0" r="0" t="0"/>
            <a:stretch/>
          </p:blipFill>
          <p:spPr>
            <a:xfrm>
              <a:off x="0" y="0"/>
              <a:ext cx="12188825" cy="6856214"/>
            </a:xfrm>
            <a:prstGeom prst="rect">
              <a:avLst/>
            </a:prstGeom>
            <a:noFill/>
            <a:ln>
              <a:noFill/>
            </a:ln>
          </p:spPr>
        </p:pic>
        <p:sp>
          <p:nvSpPr>
            <p:cNvPr id="8" name="Google Shape;8;p1"/>
            <p:cNvSpPr/>
            <p:nvPr/>
          </p:nvSpPr>
          <p:spPr>
            <a:xfrm>
              <a:off x="608012" y="609600"/>
              <a:ext cx="10972800" cy="5638800"/>
            </a:xfrm>
            <a:prstGeom prst="rect">
              <a:avLst/>
            </a:prstGeom>
            <a:noFill/>
            <a:ln cap="flat" cmpd="sng" w="15875">
              <a:solidFill>
                <a:schemeClr val="accen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HDRibbonContent-UniformTrim.png" id="9" name="Google Shape;9;p1"/>
            <p:cNvPicPr preferRelativeResize="0"/>
            <p:nvPr/>
          </p:nvPicPr>
          <p:blipFill rotWithShape="1">
            <a:blip r:embed="rId3">
              <a:alphaModFix/>
            </a:blip>
            <a:srcRect b="0" l="0" r="0" t="0"/>
            <a:stretch/>
          </p:blipFill>
          <p:spPr>
            <a:xfrm>
              <a:off x="-15736" y="3153832"/>
              <a:ext cx="777240" cy="606425"/>
            </a:xfrm>
            <a:prstGeom prst="rect">
              <a:avLst/>
            </a:prstGeom>
            <a:noFill/>
            <a:ln>
              <a:noFill/>
            </a:ln>
          </p:spPr>
        </p:pic>
        <p:pic>
          <p:nvPicPr>
            <p:cNvPr descr="HDRibbonContent-UniformTrim.png" id="10" name="Google Shape;10;p1"/>
            <p:cNvPicPr preferRelativeResize="0"/>
            <p:nvPr/>
          </p:nvPicPr>
          <p:blipFill rotWithShape="1">
            <a:blip r:embed="rId3">
              <a:alphaModFix/>
            </a:blip>
            <a:srcRect b="0" l="0" r="0" t="0"/>
            <a:stretch/>
          </p:blipFill>
          <p:spPr>
            <a:xfrm>
              <a:off x="11436986" y="3153832"/>
              <a:ext cx="777240" cy="606425"/>
            </a:xfrm>
            <a:prstGeom prst="rect">
              <a:avLst/>
            </a:prstGeom>
            <a:noFill/>
            <a:ln>
              <a:noFill/>
            </a:ln>
          </p:spPr>
        </p:pic>
      </p:grpSp>
      <p:sp>
        <p:nvSpPr>
          <p:cNvPr id="11" name="Google Shape;11;p1"/>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rgbClr val="262626"/>
              </a:buClr>
              <a:buSzPts val="4400"/>
              <a:buFont typeface="Garamond"/>
              <a:buNone/>
              <a:defRPr b="0" i="0" sz="4400" u="none" cap="none" strike="noStrike">
                <a:solidFill>
                  <a:srgbClr val="262626"/>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9pPr>
          </a:lstStyle>
          <a:p/>
        </p:txBody>
      </p:sp>
      <p:sp>
        <p:nvSpPr>
          <p:cNvPr id="12" name="Google Shape;12;p1"/>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lvl1pPr indent="-403860" lvl="0" marL="457200" marR="0" rtl="0" algn="l">
              <a:lnSpc>
                <a:spcPct val="100000"/>
              </a:lnSpc>
              <a:spcBef>
                <a:spcPts val="480"/>
              </a:spcBef>
              <a:spcAft>
                <a:spcPts val="0"/>
              </a:spcAft>
              <a:buClr>
                <a:schemeClr val="accent1"/>
              </a:buClr>
              <a:buSzPts val="2760"/>
              <a:buFont typeface="Arial"/>
              <a:buChar char="•"/>
              <a:defRPr b="0" i="0" sz="2400" u="none" cap="none" strike="noStrike">
                <a:solidFill>
                  <a:srgbClr val="262626"/>
                </a:solidFill>
                <a:latin typeface="Garamond"/>
                <a:ea typeface="Garamond"/>
                <a:cs typeface="Garamond"/>
                <a:sym typeface="Garamond"/>
              </a:defRPr>
            </a:lvl1pPr>
            <a:lvl2pPr indent="-374650" lvl="1" marL="914400" marR="0" rtl="0" algn="l">
              <a:lnSpc>
                <a:spcPct val="100000"/>
              </a:lnSpc>
              <a:spcBef>
                <a:spcPts val="600"/>
              </a:spcBef>
              <a:spcAft>
                <a:spcPts val="0"/>
              </a:spcAft>
              <a:buClr>
                <a:schemeClr val="accent1"/>
              </a:buClr>
              <a:buSzPts val="2300"/>
              <a:buFont typeface="Arial"/>
              <a:buChar char="•"/>
              <a:defRPr b="0" i="0" sz="2000" u="none" cap="none" strike="noStrike">
                <a:solidFill>
                  <a:srgbClr val="262626"/>
                </a:solidFill>
                <a:latin typeface="Garamond"/>
                <a:ea typeface="Garamond"/>
                <a:cs typeface="Garamond"/>
                <a:sym typeface="Garamond"/>
              </a:defRPr>
            </a:lvl2pPr>
            <a:lvl3pPr indent="-360044" lvl="2" marL="1371600" marR="0" rtl="0" algn="l">
              <a:lnSpc>
                <a:spcPct val="100000"/>
              </a:lnSpc>
              <a:spcBef>
                <a:spcPts val="600"/>
              </a:spcBef>
              <a:spcAft>
                <a:spcPts val="0"/>
              </a:spcAft>
              <a:buClr>
                <a:schemeClr val="accent1"/>
              </a:buClr>
              <a:buSzPts val="2070"/>
              <a:buFont typeface="Arial"/>
              <a:buChar char="•"/>
              <a:defRPr b="0" i="0" sz="1800" u="none" cap="none" strike="noStrike">
                <a:solidFill>
                  <a:srgbClr val="262626"/>
                </a:solidFill>
                <a:latin typeface="Garamond"/>
                <a:ea typeface="Garamond"/>
                <a:cs typeface="Garamond"/>
                <a:sym typeface="Garamond"/>
              </a:defRPr>
            </a:lvl3pPr>
            <a:lvl4pPr indent="-345439" lvl="3" marL="1828800" marR="0" rtl="0" algn="l">
              <a:lnSpc>
                <a:spcPct val="100000"/>
              </a:lnSpc>
              <a:spcBef>
                <a:spcPts val="600"/>
              </a:spcBef>
              <a:spcAft>
                <a:spcPts val="0"/>
              </a:spcAft>
              <a:buClr>
                <a:schemeClr val="accent1"/>
              </a:buClr>
              <a:buSzPts val="1840"/>
              <a:buFont typeface="Arial"/>
              <a:buChar char="•"/>
              <a:defRPr b="0" i="0" sz="1600" u="none" cap="none" strike="noStrike">
                <a:solidFill>
                  <a:srgbClr val="262626"/>
                </a:solidFill>
                <a:latin typeface="Garamond"/>
                <a:ea typeface="Garamond"/>
                <a:cs typeface="Garamond"/>
                <a:sym typeface="Garamond"/>
              </a:defRPr>
            </a:lvl4pPr>
            <a:lvl5pPr indent="-330835" lvl="4" marL="2286000" marR="0" rtl="0" algn="l">
              <a:lnSpc>
                <a:spcPct val="100000"/>
              </a:lnSpc>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5pPr>
            <a:lvl6pPr indent="-330835" lvl="5" marL="2743200" marR="0" rtl="0" algn="l">
              <a:lnSpc>
                <a:spcPct val="100000"/>
              </a:lnSpc>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6pPr>
            <a:lvl7pPr indent="-330835" lvl="6" marL="3200400" marR="0" rtl="0" algn="l">
              <a:lnSpc>
                <a:spcPct val="100000"/>
              </a:lnSpc>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7pPr>
            <a:lvl8pPr indent="-330834" lvl="7" marL="3657600" marR="0" rtl="0" algn="l">
              <a:lnSpc>
                <a:spcPct val="100000"/>
              </a:lnSpc>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8pPr>
            <a:lvl9pPr indent="-330834" lvl="8" marL="4114800" marR="0" rtl="0" algn="l">
              <a:lnSpc>
                <a:spcPct val="100000"/>
              </a:lnSpc>
              <a:spcBef>
                <a:spcPts val="600"/>
              </a:spcBef>
              <a:spcAft>
                <a:spcPts val="60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9pPr>
          </a:lstStyle>
          <a:p/>
        </p:txBody>
      </p:sp>
      <p:sp>
        <p:nvSpPr>
          <p:cNvPr id="13" name="Google Shape;13;p1"/>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000" u="none" cap="none" strike="noStrike">
                <a:solidFill>
                  <a:schemeClr val="dk1"/>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9pPr>
          </a:lstStyle>
          <a:p/>
        </p:txBody>
      </p:sp>
      <p:sp>
        <p:nvSpPr>
          <p:cNvPr id="14" name="Google Shape;14;p1"/>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9pPr>
          </a:lstStyle>
          <a:p/>
        </p:txBody>
      </p:sp>
      <p:sp>
        <p:nvSpPr>
          <p:cNvPr id="15" name="Google Shape;15;p1"/>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4"/>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0" r:id="rId16"/>
    <p:sldLayoutId id="2147483661" r:id="rId17"/>
    <p:sldLayoutId id="2147483662" r:id="rId18"/>
    <p:sldLayoutId id="2147483663" r:id="rId19"/>
    <p:sldLayoutId id="2147483664"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7.pn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2.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9.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3.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4.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0.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2.png"/><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41.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4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30.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34.jpg"/><Relationship Id="rId4" Type="http://schemas.openxmlformats.org/officeDocument/2006/relationships/image" Target="../media/image43.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31.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39.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35.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3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30.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44.png"/><Relationship Id="rId4" Type="http://schemas.openxmlformats.org/officeDocument/2006/relationships/image" Target="../media/image42.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38.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image" Target="../media/image46.jp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45.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56.jp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 Id="rId3" Type="http://schemas.openxmlformats.org/officeDocument/2006/relationships/image" Target="../media/image47.jp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 Id="rId3" Type="http://schemas.openxmlformats.org/officeDocument/2006/relationships/image" Target="../media/image51.png"/><Relationship Id="rId4" Type="http://schemas.openxmlformats.org/officeDocument/2006/relationships/image" Target="../media/image50.png"/><Relationship Id="rId5" Type="http://schemas.openxmlformats.org/officeDocument/2006/relationships/image" Target="../media/image54.png"/><Relationship Id="rId6" Type="http://schemas.openxmlformats.org/officeDocument/2006/relationships/image" Target="../media/image52.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 Id="rId3" Type="http://schemas.openxmlformats.org/officeDocument/2006/relationships/image" Target="../media/image49.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 Id="rId3" Type="http://schemas.openxmlformats.org/officeDocument/2006/relationships/image" Target="../media/image48.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 Id="rId3" Type="http://schemas.openxmlformats.org/officeDocument/2006/relationships/image" Target="../media/image55.png"/><Relationship Id="rId4" Type="http://schemas.openxmlformats.org/officeDocument/2006/relationships/image" Target="../media/image5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2.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9"/>
          <p:cNvSpPr txBox="1"/>
          <p:nvPr>
            <p:ph type="ctrTitle"/>
          </p:nvPr>
        </p:nvSpPr>
        <p:spPr>
          <a:xfrm>
            <a:off x="2692398" y="1871131"/>
            <a:ext cx="6815669" cy="1515533"/>
          </a:xfrm>
          <a:prstGeom prst="rect">
            <a:avLst/>
          </a:prstGeom>
          <a:noFill/>
          <a:ln>
            <a:noFill/>
          </a:ln>
        </p:spPr>
        <p:txBody>
          <a:bodyPr anchorCtr="0" anchor="b" bIns="45700" lIns="91425" spcFirstLastPara="1" rIns="91425" wrap="square" tIns="45700">
            <a:noAutofit/>
          </a:bodyPr>
          <a:lstStyle/>
          <a:p>
            <a:pPr indent="0" lvl="0" marL="0" rtl="0" algn="ctr">
              <a:lnSpc>
                <a:spcPct val="100000"/>
              </a:lnSpc>
              <a:spcBef>
                <a:spcPts val="0"/>
              </a:spcBef>
              <a:spcAft>
                <a:spcPts val="0"/>
              </a:spcAft>
              <a:buClr>
                <a:srgbClr val="262626"/>
              </a:buClr>
              <a:buSzPts val="5400"/>
              <a:buFont typeface="Garamond"/>
              <a:buNone/>
            </a:pPr>
            <a:r>
              <a:rPr lang="en-IN"/>
              <a:t>UNIT-4 LPC2148</a:t>
            </a:r>
            <a:endParaRPr/>
          </a:p>
        </p:txBody>
      </p:sp>
      <p:sp>
        <p:nvSpPr>
          <p:cNvPr id="152" name="Google Shape;152;p19"/>
          <p:cNvSpPr txBox="1"/>
          <p:nvPr>
            <p:ph idx="1" type="subTitle"/>
          </p:nvPr>
        </p:nvSpPr>
        <p:spPr>
          <a:xfrm>
            <a:off x="2692398" y="3657597"/>
            <a:ext cx="6815669" cy="1320802"/>
          </a:xfrm>
          <a:prstGeom prst="rect">
            <a:avLst/>
          </a:prstGeom>
          <a:noFill/>
          <a:ln>
            <a:noFill/>
          </a:ln>
        </p:spPr>
        <p:txBody>
          <a:bodyPr anchorCtr="0" anchor="t" bIns="45700" lIns="91425" spcFirstLastPara="1" rIns="91425" wrap="square" tIns="45700">
            <a:normAutofit fontScale="77500" lnSpcReduction="20000"/>
          </a:bodyPr>
          <a:lstStyle/>
          <a:p>
            <a:pPr indent="0" lvl="0" marL="0" rtl="0" algn="ctr">
              <a:lnSpc>
                <a:spcPct val="100000"/>
              </a:lnSpc>
              <a:spcBef>
                <a:spcPts val="0"/>
              </a:spcBef>
              <a:spcAft>
                <a:spcPts val="0"/>
              </a:spcAft>
              <a:buSzPct val="115000"/>
              <a:buNone/>
            </a:pPr>
            <a:r>
              <a:rPr lang="en-IN"/>
              <a:t>By</a:t>
            </a:r>
            <a:endParaRPr/>
          </a:p>
          <a:p>
            <a:pPr indent="0" lvl="0" marL="0" rtl="0" algn="ctr">
              <a:lnSpc>
                <a:spcPct val="100000"/>
              </a:lnSpc>
              <a:spcBef>
                <a:spcPts val="925"/>
              </a:spcBef>
              <a:spcAft>
                <a:spcPts val="0"/>
              </a:spcAft>
              <a:buSzPct val="115000"/>
              <a:buNone/>
            </a:pPr>
            <a:r>
              <a:rPr lang="en-IN"/>
              <a:t>Prof M S Srividya</a:t>
            </a:r>
            <a:endParaRPr/>
          </a:p>
          <a:p>
            <a:pPr indent="0" lvl="0" marL="0" rtl="0" algn="ctr">
              <a:lnSpc>
                <a:spcPct val="100000"/>
              </a:lnSpc>
              <a:spcBef>
                <a:spcPts val="925"/>
              </a:spcBef>
              <a:spcAft>
                <a:spcPts val="0"/>
              </a:spcAft>
              <a:buSzPct val="115000"/>
              <a:buNone/>
            </a:pPr>
            <a:r>
              <a:rPr lang="en-IN"/>
              <a:t>Assistant Professor, Dept. of CSE</a:t>
            </a:r>
            <a:endParaRPr/>
          </a:p>
          <a:p>
            <a:pPr indent="0" lvl="0" marL="0" rtl="0" algn="ctr">
              <a:lnSpc>
                <a:spcPct val="100000"/>
              </a:lnSpc>
              <a:spcBef>
                <a:spcPts val="925"/>
              </a:spcBef>
              <a:spcAft>
                <a:spcPts val="0"/>
              </a:spcAft>
              <a:buSzPct val="115000"/>
              <a:buNone/>
            </a:pPr>
            <a:r>
              <a:rPr lang="en-IN"/>
              <a:t>RVCE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8"/>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209" name="Google Shape;209;p28"/>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pic>
        <p:nvPicPr>
          <p:cNvPr id="210" name="Google Shape;210;p28"/>
          <p:cNvPicPr preferRelativeResize="0"/>
          <p:nvPr/>
        </p:nvPicPr>
        <p:blipFill rotWithShape="1">
          <a:blip r:embed="rId3">
            <a:alphaModFix/>
          </a:blip>
          <a:srcRect b="0" l="0" r="0" t="0"/>
          <a:stretch/>
        </p:blipFill>
        <p:spPr>
          <a:xfrm>
            <a:off x="2258997" y="826544"/>
            <a:ext cx="7674005" cy="520491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9"/>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pic>
        <p:nvPicPr>
          <p:cNvPr id="216" name="Google Shape;216;p29"/>
          <p:cNvPicPr preferRelativeResize="0"/>
          <p:nvPr>
            <p:ph idx="1" type="body"/>
          </p:nvPr>
        </p:nvPicPr>
        <p:blipFill rotWithShape="1">
          <a:blip r:embed="rId3">
            <a:alphaModFix/>
          </a:blip>
          <a:srcRect b="0" l="0" r="0" t="0"/>
          <a:stretch/>
        </p:blipFill>
        <p:spPr>
          <a:xfrm>
            <a:off x="6375272" y="1915416"/>
            <a:ext cx="4331573" cy="2049872"/>
          </a:xfrm>
          <a:prstGeom prst="rect">
            <a:avLst/>
          </a:prstGeom>
          <a:noFill/>
          <a:ln>
            <a:noFill/>
          </a:ln>
        </p:spPr>
      </p:pic>
      <p:pic>
        <p:nvPicPr>
          <p:cNvPr id="217" name="Google Shape;217;p29"/>
          <p:cNvPicPr preferRelativeResize="0"/>
          <p:nvPr/>
        </p:nvPicPr>
        <p:blipFill rotWithShape="1">
          <a:blip r:embed="rId4">
            <a:alphaModFix/>
          </a:blip>
          <a:srcRect b="0" l="0" r="0" t="0"/>
          <a:stretch/>
        </p:blipFill>
        <p:spPr>
          <a:xfrm>
            <a:off x="1295402" y="1934299"/>
            <a:ext cx="4136570" cy="204987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0"/>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lang="en-IN"/>
              <a:t>GPIO Registers</a:t>
            </a:r>
            <a:endParaRPr/>
          </a:p>
        </p:txBody>
      </p:sp>
      <p:sp>
        <p:nvSpPr>
          <p:cNvPr id="223" name="Google Shape;223;p30"/>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fontScale="92500" lnSpcReduction="10000"/>
          </a:bodyPr>
          <a:lstStyle/>
          <a:p>
            <a:pPr indent="-285750" lvl="0" marL="285750" marR="3810" rtl="0" algn="l">
              <a:lnSpc>
                <a:spcPct val="97000"/>
              </a:lnSpc>
              <a:spcBef>
                <a:spcPts val="0"/>
              </a:spcBef>
              <a:spcAft>
                <a:spcPts val="0"/>
              </a:spcAft>
              <a:buSzPct val="115000"/>
              <a:buFont typeface="Noto Sans Symbols"/>
              <a:buChar char="❖"/>
            </a:pPr>
            <a:r>
              <a:rPr b="1" lang="en-IN" sz="1800">
                <a:latin typeface="Times New Roman"/>
                <a:ea typeface="Times New Roman"/>
                <a:cs typeface="Times New Roman"/>
                <a:sym typeface="Times New Roman"/>
              </a:rPr>
              <a:t>IODIR</a:t>
            </a:r>
            <a:r>
              <a:rPr lang="en-IN" sz="1800">
                <a:latin typeface="Times New Roman"/>
                <a:ea typeface="Times New Roman"/>
                <a:cs typeface="Times New Roman"/>
                <a:sym typeface="Times New Roman"/>
              </a:rPr>
              <a:t> (IO direction register, IODIR0 for P0 &amp; IODIR1 for P1) – The bit setting of this register configures the pin as input or output, 1 for output, 0 for input</a:t>
            </a:r>
            <a:endParaRPr sz="1800">
              <a:latin typeface="Calibri"/>
              <a:ea typeface="Calibri"/>
              <a:cs typeface="Calibri"/>
              <a:sym typeface="Calibri"/>
            </a:endParaRPr>
          </a:p>
          <a:p>
            <a:pPr indent="-164163" lvl="0" marL="285750" rtl="0" algn="l">
              <a:lnSpc>
                <a:spcPct val="80277"/>
              </a:lnSpc>
              <a:spcBef>
                <a:spcPts val="333"/>
              </a:spcBef>
              <a:spcAft>
                <a:spcPts val="0"/>
              </a:spcAft>
              <a:buSzPct val="115000"/>
              <a:buFont typeface="Noto Sans Symbols"/>
              <a:buNone/>
            </a:pPr>
            <a:r>
              <a:t/>
            </a:r>
            <a:endParaRPr sz="1800">
              <a:latin typeface="Calibri"/>
              <a:ea typeface="Calibri"/>
              <a:cs typeface="Calibri"/>
              <a:sym typeface="Calibri"/>
            </a:endParaRPr>
          </a:p>
          <a:p>
            <a:pPr indent="-285750" lvl="0" marL="285750" marR="3810" rtl="0" algn="just">
              <a:lnSpc>
                <a:spcPct val="98000"/>
              </a:lnSpc>
              <a:spcBef>
                <a:spcPts val="933"/>
              </a:spcBef>
              <a:spcAft>
                <a:spcPts val="0"/>
              </a:spcAft>
              <a:buSzPct val="115000"/>
              <a:buFont typeface="Noto Sans Symbols"/>
              <a:buChar char="❖"/>
            </a:pPr>
            <a:r>
              <a:rPr b="1" lang="en-IN" sz="1800">
                <a:latin typeface="Times New Roman"/>
                <a:ea typeface="Times New Roman"/>
                <a:cs typeface="Times New Roman"/>
                <a:sym typeface="Times New Roman"/>
              </a:rPr>
              <a:t>IOSET</a:t>
            </a:r>
            <a:r>
              <a:rPr lang="en-IN" sz="1800">
                <a:latin typeface="Times New Roman"/>
                <a:ea typeface="Times New Roman"/>
                <a:cs typeface="Times New Roman"/>
                <a:sym typeface="Times New Roman"/>
              </a:rPr>
              <a:t>(IO set register, IOSET0 &amp; IOSET1) – This register is used to set the output pins of the chip. To make a pin to be ‘1’, the corresponding bit in the register is to be ‘1’. Writing zeros have no effect</a:t>
            </a:r>
            <a:endParaRPr sz="1800">
              <a:latin typeface="Calibri"/>
              <a:ea typeface="Calibri"/>
              <a:cs typeface="Calibri"/>
              <a:sym typeface="Calibri"/>
            </a:endParaRPr>
          </a:p>
          <a:p>
            <a:pPr indent="0" lvl="0" marL="0" rtl="0" algn="l">
              <a:lnSpc>
                <a:spcPct val="80555"/>
              </a:lnSpc>
              <a:spcBef>
                <a:spcPts val="333"/>
              </a:spcBef>
              <a:spcAft>
                <a:spcPts val="0"/>
              </a:spcAft>
              <a:buSzPct val="115000"/>
              <a:buNone/>
            </a:pPr>
            <a:r>
              <a:rPr b="1" lang="en-IN" sz="1800">
                <a:latin typeface="Times New Roman"/>
                <a:ea typeface="Times New Roman"/>
                <a:cs typeface="Times New Roman"/>
                <a:sym typeface="Times New Roman"/>
              </a:rPr>
              <a:t> </a:t>
            </a:r>
            <a:endParaRPr sz="1800">
              <a:latin typeface="Calibri"/>
              <a:ea typeface="Calibri"/>
              <a:cs typeface="Calibri"/>
              <a:sym typeface="Calibri"/>
            </a:endParaRPr>
          </a:p>
          <a:p>
            <a:pPr indent="-285750" lvl="0" marL="285750" marR="3810" rtl="0" algn="just">
              <a:lnSpc>
                <a:spcPct val="98000"/>
              </a:lnSpc>
              <a:spcBef>
                <a:spcPts val="933"/>
              </a:spcBef>
              <a:spcAft>
                <a:spcPts val="0"/>
              </a:spcAft>
              <a:buSzPct val="115000"/>
              <a:buFont typeface="Noto Sans Symbols"/>
              <a:buChar char="❖"/>
            </a:pPr>
            <a:r>
              <a:rPr b="1" lang="en-IN" sz="1800">
                <a:latin typeface="Times New Roman"/>
                <a:ea typeface="Times New Roman"/>
                <a:cs typeface="Times New Roman"/>
                <a:sym typeface="Times New Roman"/>
              </a:rPr>
              <a:t>IOCLR</a:t>
            </a:r>
            <a:r>
              <a:rPr lang="en-IN" sz="1800">
                <a:latin typeface="Times New Roman"/>
                <a:ea typeface="Times New Roman"/>
                <a:cs typeface="Times New Roman"/>
                <a:sym typeface="Times New Roman"/>
              </a:rPr>
              <a:t>(IO Clear register, IOCLR0 &amp; IOCLR1) – To make an output pin to have a ‘0’ value, i.e to clear it. The corresponding bit in this register has to be a ‘1’. Writing zeros have no effect.</a:t>
            </a:r>
            <a:endParaRPr sz="1800">
              <a:latin typeface="Calibri"/>
              <a:ea typeface="Calibri"/>
              <a:cs typeface="Calibri"/>
              <a:sym typeface="Calibri"/>
            </a:endParaRPr>
          </a:p>
          <a:p>
            <a:pPr indent="0" lvl="0" marL="0" rtl="0" algn="l">
              <a:lnSpc>
                <a:spcPct val="91666"/>
              </a:lnSpc>
              <a:spcBef>
                <a:spcPts val="333"/>
              </a:spcBef>
              <a:spcAft>
                <a:spcPts val="0"/>
              </a:spcAft>
              <a:buSzPct val="115000"/>
              <a:buNone/>
            </a:pPr>
            <a:r>
              <a:rPr b="1" lang="en-IN" sz="1800">
                <a:latin typeface="Times New Roman"/>
                <a:ea typeface="Times New Roman"/>
                <a:cs typeface="Times New Roman"/>
                <a:sym typeface="Times New Roman"/>
              </a:rPr>
              <a:t> </a:t>
            </a:r>
            <a:endParaRPr sz="1800">
              <a:latin typeface="Calibri"/>
              <a:ea typeface="Calibri"/>
              <a:cs typeface="Calibri"/>
              <a:sym typeface="Calibri"/>
            </a:endParaRPr>
          </a:p>
          <a:p>
            <a:pPr indent="-285750" lvl="0" marL="285750" marR="3810" rtl="0" algn="just">
              <a:lnSpc>
                <a:spcPct val="98000"/>
              </a:lnSpc>
              <a:spcBef>
                <a:spcPts val="933"/>
              </a:spcBef>
              <a:spcAft>
                <a:spcPts val="0"/>
              </a:spcAft>
              <a:buSzPct val="115000"/>
              <a:buFont typeface="Noto Sans Symbols"/>
              <a:buChar char="❖"/>
            </a:pPr>
            <a:r>
              <a:rPr b="1" lang="en-IN" sz="1800">
                <a:latin typeface="Times New Roman"/>
                <a:ea typeface="Times New Roman"/>
                <a:cs typeface="Times New Roman"/>
                <a:sym typeface="Times New Roman"/>
              </a:rPr>
              <a:t>IOPIN</a:t>
            </a:r>
            <a:r>
              <a:rPr lang="en-IN" sz="1800">
                <a:latin typeface="Times New Roman"/>
                <a:ea typeface="Times New Roman"/>
                <a:cs typeface="Times New Roman"/>
                <a:sym typeface="Times New Roman"/>
              </a:rPr>
              <a:t> (IO Pin register, IOPIN0 &amp; IOPIN1): From this register the value of the corresponding pin can be read, irrespective of whether the pin is an input or output pin.</a:t>
            </a:r>
            <a:endParaRPr sz="1800">
              <a:latin typeface="Calibri"/>
              <a:ea typeface="Calibri"/>
              <a:cs typeface="Calibri"/>
              <a:sym typeface="Calibri"/>
            </a:endParaRPr>
          </a:p>
          <a:p>
            <a:pPr indent="0" lvl="0" marL="0" rtl="0" algn="l">
              <a:lnSpc>
                <a:spcPct val="55555"/>
              </a:lnSpc>
              <a:spcBef>
                <a:spcPts val="333"/>
              </a:spcBef>
              <a:spcAft>
                <a:spcPts val="0"/>
              </a:spcAft>
              <a:buSzPct val="115000"/>
              <a:buNone/>
            </a:pPr>
            <a:r>
              <a:rPr lang="en-IN" sz="1800">
                <a:latin typeface="Times New Roman"/>
                <a:ea typeface="Times New Roman"/>
                <a:cs typeface="Times New Roman"/>
                <a:sym typeface="Times New Roman"/>
              </a:rPr>
              <a:t> </a:t>
            </a:r>
            <a:endParaRPr sz="1800">
              <a:latin typeface="Calibri"/>
              <a:ea typeface="Calibri"/>
              <a:cs typeface="Calibri"/>
              <a:sym typeface="Calibri"/>
            </a:endParaRPr>
          </a:p>
          <a:p>
            <a:pPr indent="-123634" lvl="0" marL="285750" rtl="0" algn="l">
              <a:lnSpc>
                <a:spcPct val="100000"/>
              </a:lnSpc>
              <a:spcBef>
                <a:spcPts val="1044"/>
              </a:spcBef>
              <a:spcAft>
                <a:spcPts val="0"/>
              </a:spcAft>
              <a:buSzPct val="1150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1"/>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2400"/>
              <a:buFont typeface="Times New Roman"/>
              <a:buNone/>
            </a:pPr>
            <a:r>
              <a:rPr b="1" lang="en-IN" sz="2400">
                <a:latin typeface="Times New Roman"/>
                <a:ea typeface="Times New Roman"/>
                <a:cs typeface="Times New Roman"/>
                <a:sym typeface="Times New Roman"/>
              </a:rPr>
              <a:t>Example1</a:t>
            </a:r>
            <a:r>
              <a:rPr lang="en-IN" sz="2400">
                <a:latin typeface="Times New Roman"/>
                <a:ea typeface="Times New Roman"/>
                <a:cs typeface="Times New Roman"/>
                <a:sym typeface="Times New Roman"/>
              </a:rPr>
              <a:t>: Set the lower  sixteen GPIO pins of P0 to 1.</a:t>
            </a:r>
            <a:endParaRPr sz="5400"/>
          </a:p>
        </p:txBody>
      </p:sp>
      <p:sp>
        <p:nvSpPr>
          <p:cNvPr id="229" name="Google Shape;229;p31"/>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0" lvl="0" marL="171450" rtl="0" algn="l">
              <a:lnSpc>
                <a:spcPct val="97000"/>
              </a:lnSpc>
              <a:spcBef>
                <a:spcPts val="0"/>
              </a:spcBef>
              <a:spcAft>
                <a:spcPts val="0"/>
              </a:spcAft>
              <a:buSzPts val="2760"/>
              <a:buNone/>
            </a:pPr>
            <a:r>
              <a:rPr lang="en-IN">
                <a:latin typeface="Times New Roman"/>
                <a:ea typeface="Times New Roman"/>
                <a:cs typeface="Times New Roman"/>
                <a:sym typeface="Times New Roman"/>
              </a:rPr>
              <a:t>First set the direction, Set the output to 1,</a:t>
            </a:r>
            <a:endParaRPr>
              <a:latin typeface="Calibri"/>
              <a:ea typeface="Calibri"/>
              <a:cs typeface="Calibri"/>
              <a:sym typeface="Calibri"/>
            </a:endParaRPr>
          </a:p>
          <a:p>
            <a:pPr indent="0" lvl="0" marL="0" rtl="0" algn="l">
              <a:lnSpc>
                <a:spcPct val="57500"/>
              </a:lnSpc>
              <a:spcBef>
                <a:spcPts val="1080"/>
              </a:spcBef>
              <a:spcAft>
                <a:spcPts val="0"/>
              </a:spcAft>
              <a:buSzPts val="2760"/>
              <a:buNone/>
            </a:pPr>
            <a:br>
              <a:rPr lang="en-IN">
                <a:latin typeface="Times New Roman"/>
                <a:ea typeface="Times New Roman"/>
                <a:cs typeface="Times New Roman"/>
                <a:sym typeface="Times New Roman"/>
              </a:rPr>
            </a:br>
            <a:endParaRPr>
              <a:latin typeface="Calibri"/>
              <a:ea typeface="Calibri"/>
              <a:cs typeface="Calibri"/>
              <a:sym typeface="Calibri"/>
            </a:endParaRPr>
          </a:p>
          <a:p>
            <a:pPr indent="0" lvl="0" marL="0" rtl="0" algn="l">
              <a:lnSpc>
                <a:spcPct val="100000"/>
              </a:lnSpc>
              <a:spcBef>
                <a:spcPts val="1080"/>
              </a:spcBef>
              <a:spcAft>
                <a:spcPts val="0"/>
              </a:spcAft>
              <a:buSzPts val="2760"/>
              <a:buNone/>
            </a:pPr>
            <a:r>
              <a:rPr lang="en-IN">
                <a:latin typeface="Times New Roman"/>
                <a:ea typeface="Times New Roman"/>
                <a:cs typeface="Times New Roman"/>
                <a:sym typeface="Times New Roman"/>
              </a:rPr>
              <a:t>IODIR0 = 0x0000FFFF</a:t>
            </a:r>
            <a:endParaRPr>
              <a:latin typeface="Calibri"/>
              <a:ea typeface="Calibri"/>
              <a:cs typeface="Calibri"/>
              <a:sym typeface="Calibri"/>
            </a:endParaRPr>
          </a:p>
          <a:p>
            <a:pPr indent="0" lvl="0" marL="0" rtl="0" algn="l">
              <a:lnSpc>
                <a:spcPct val="100000"/>
              </a:lnSpc>
              <a:spcBef>
                <a:spcPts val="1080"/>
              </a:spcBef>
              <a:spcAft>
                <a:spcPts val="0"/>
              </a:spcAft>
              <a:buSzPts val="2760"/>
              <a:buNone/>
            </a:pPr>
            <a:r>
              <a:rPr lang="en-IN">
                <a:latin typeface="Times New Roman"/>
                <a:ea typeface="Times New Roman"/>
                <a:cs typeface="Times New Roman"/>
                <a:sym typeface="Times New Roman"/>
              </a:rPr>
              <a:t>IOSET0 = 0x0000FFFF</a:t>
            </a:r>
            <a:endParaRPr>
              <a:latin typeface="Calibri"/>
              <a:ea typeface="Calibri"/>
              <a:cs typeface="Calibri"/>
              <a:sym typeface="Calibri"/>
            </a:endParaRPr>
          </a:p>
          <a:p>
            <a:pPr indent="-110490" lvl="0" marL="285750" rtl="0" algn="l">
              <a:lnSpc>
                <a:spcPct val="100000"/>
              </a:lnSpc>
              <a:spcBef>
                <a:spcPts val="1080"/>
              </a:spcBef>
              <a:spcAft>
                <a:spcPts val="0"/>
              </a:spcAft>
              <a:buSzPts val="276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2"/>
          <p:cNvSpPr txBox="1"/>
          <p:nvPr>
            <p:ph type="title"/>
          </p:nvPr>
        </p:nvSpPr>
        <p:spPr>
          <a:xfrm>
            <a:off x="1295401" y="524933"/>
            <a:ext cx="9434803" cy="809346"/>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2400"/>
              <a:buFont typeface="Times New Roman"/>
              <a:buNone/>
            </a:pPr>
            <a:r>
              <a:rPr b="1" lang="en-IN" sz="2400">
                <a:latin typeface="Times New Roman"/>
                <a:ea typeface="Times New Roman"/>
                <a:cs typeface="Times New Roman"/>
                <a:sym typeface="Times New Roman"/>
              </a:rPr>
              <a:t>Example2: Interface an LED to P0.10 and turn ON and OFF the LED.</a:t>
            </a:r>
            <a:endParaRPr sz="5400"/>
          </a:p>
        </p:txBody>
      </p:sp>
      <p:sp>
        <p:nvSpPr>
          <p:cNvPr id="235" name="Google Shape;235;p32"/>
          <p:cNvSpPr txBox="1"/>
          <p:nvPr>
            <p:ph idx="1" type="body"/>
          </p:nvPr>
        </p:nvSpPr>
        <p:spPr>
          <a:xfrm>
            <a:off x="1295401" y="1334279"/>
            <a:ext cx="9601196" cy="4998788"/>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100000"/>
              </a:lnSpc>
              <a:spcBef>
                <a:spcPts val="0"/>
              </a:spcBef>
              <a:spcAft>
                <a:spcPts val="0"/>
              </a:spcAft>
              <a:buSzPct val="115000"/>
              <a:buNone/>
            </a:pPr>
            <a:r>
              <a:rPr b="1" lang="en-IN" sz="2000">
                <a:latin typeface="Times New Roman"/>
                <a:ea typeface="Times New Roman"/>
                <a:cs typeface="Times New Roman"/>
                <a:sym typeface="Times New Roman"/>
              </a:rPr>
              <a:t>#include &lt;LPC214X.H&gt;</a:t>
            </a:r>
            <a:endParaRPr b="1" sz="2000">
              <a:latin typeface="Calibri"/>
              <a:ea typeface="Calibri"/>
              <a:cs typeface="Calibri"/>
              <a:sym typeface="Calibri"/>
            </a:endParaRPr>
          </a:p>
          <a:p>
            <a:pPr indent="0" lvl="0" marL="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int main(void)</a:t>
            </a:r>
            <a:endParaRPr b="1" sz="2000">
              <a:latin typeface="Calibri"/>
              <a:ea typeface="Calibri"/>
              <a:cs typeface="Calibri"/>
              <a:sym typeface="Calibri"/>
            </a:endParaRPr>
          </a:p>
          <a:p>
            <a:pPr indent="0" lvl="0" marL="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a:t>
            </a:r>
            <a:endParaRPr b="1" sz="2000">
              <a:latin typeface="Calibri"/>
              <a:ea typeface="Calibri"/>
              <a:cs typeface="Calibri"/>
              <a:sym typeface="Calibri"/>
            </a:endParaRPr>
          </a:p>
          <a:p>
            <a:pPr indent="0" lvl="0" marL="5715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unsigned int x;</a:t>
            </a:r>
            <a:endParaRPr b="1" sz="2000">
              <a:latin typeface="Calibri"/>
              <a:ea typeface="Calibri"/>
              <a:cs typeface="Calibri"/>
              <a:sym typeface="Calibri"/>
            </a:endParaRPr>
          </a:p>
          <a:p>
            <a:pPr indent="0" lvl="0" marL="5715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IODIR0 = 0xFFFFFFFF;	//Make all the pins as outputs</a:t>
            </a:r>
            <a:endParaRPr b="1" sz="2000">
              <a:latin typeface="Calibri"/>
              <a:ea typeface="Calibri"/>
              <a:cs typeface="Calibri"/>
              <a:sym typeface="Calibri"/>
            </a:endParaRPr>
          </a:p>
          <a:p>
            <a:pPr indent="0" lvl="0" marL="1905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for(;;)</a:t>
            </a:r>
            <a:endParaRPr b="1" sz="2000">
              <a:latin typeface="Calibri"/>
              <a:ea typeface="Calibri"/>
              <a:cs typeface="Calibri"/>
              <a:sym typeface="Calibri"/>
            </a:endParaRPr>
          </a:p>
          <a:p>
            <a:pPr indent="0" lvl="0" marL="1905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a:t>
            </a:r>
            <a:endParaRPr b="1" sz="2000">
              <a:latin typeface="Calibri"/>
              <a:ea typeface="Calibri"/>
              <a:cs typeface="Calibri"/>
              <a:sym typeface="Calibri"/>
            </a:endParaRPr>
          </a:p>
          <a:p>
            <a:pPr indent="0" lvl="0" marL="13335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IOSET0 = 1 &lt;&lt; 10;  //Set the port pin P0.10</a:t>
            </a:r>
            <a:endParaRPr b="1" sz="2000">
              <a:latin typeface="Calibri"/>
              <a:ea typeface="Calibri"/>
              <a:cs typeface="Calibri"/>
              <a:sym typeface="Calibri"/>
            </a:endParaRPr>
          </a:p>
          <a:p>
            <a:pPr indent="0" lvl="0" marL="13335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for(x=0;x&lt;30000;x++); //delay for ON time</a:t>
            </a:r>
            <a:endParaRPr b="1" sz="2000">
              <a:latin typeface="Calibri"/>
              <a:ea typeface="Calibri"/>
              <a:cs typeface="Calibri"/>
              <a:sym typeface="Calibri"/>
            </a:endParaRPr>
          </a:p>
          <a:p>
            <a:pPr indent="0" lvl="0" marL="13335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IOCLR0 = 1 &lt;&lt; 10; //Clear the port pin P0.10</a:t>
            </a:r>
            <a:endParaRPr b="1" sz="2000">
              <a:latin typeface="Calibri"/>
              <a:ea typeface="Calibri"/>
              <a:cs typeface="Calibri"/>
              <a:sym typeface="Calibri"/>
            </a:endParaRPr>
          </a:p>
          <a:p>
            <a:pPr indent="0" lvl="0" marL="0" rtl="0" algn="l">
              <a:lnSpc>
                <a:spcPct val="250"/>
              </a:lnSpc>
              <a:spcBef>
                <a:spcPts val="970"/>
              </a:spcBef>
              <a:spcAft>
                <a:spcPts val="0"/>
              </a:spcAft>
              <a:buSzPct val="115000"/>
              <a:buNone/>
            </a:pPr>
            <a:r>
              <a:rPr b="1" lang="en-IN" sz="2000">
                <a:latin typeface="Times New Roman"/>
                <a:ea typeface="Times New Roman"/>
                <a:cs typeface="Times New Roman"/>
                <a:sym typeface="Times New Roman"/>
              </a:rPr>
              <a:t> </a:t>
            </a:r>
            <a:endParaRPr b="1" sz="2000">
              <a:latin typeface="Calibri"/>
              <a:ea typeface="Calibri"/>
              <a:cs typeface="Calibri"/>
              <a:sym typeface="Calibri"/>
            </a:endParaRPr>
          </a:p>
          <a:p>
            <a:pPr indent="0" lvl="0" marL="13335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for(x=0;x&lt;40000;x++);  // delay for OFF time</a:t>
            </a:r>
            <a:endParaRPr b="1" sz="2000">
              <a:latin typeface="Calibri"/>
              <a:ea typeface="Calibri"/>
              <a:cs typeface="Calibri"/>
              <a:sym typeface="Calibri"/>
            </a:endParaRPr>
          </a:p>
          <a:p>
            <a:pPr indent="0" lvl="0" marL="1905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a:t>
            </a:r>
            <a:endParaRPr b="1" sz="2000">
              <a:latin typeface="Calibri"/>
              <a:ea typeface="Calibri"/>
              <a:cs typeface="Calibri"/>
              <a:sym typeface="Calibri"/>
            </a:endParaRPr>
          </a:p>
          <a:p>
            <a:pPr indent="0" lvl="0" marL="0" rtl="0" algn="l">
              <a:lnSpc>
                <a:spcPct val="100000"/>
              </a:lnSpc>
              <a:spcBef>
                <a:spcPts val="970"/>
              </a:spcBef>
              <a:spcAft>
                <a:spcPts val="0"/>
              </a:spcAft>
              <a:buSzPct val="115000"/>
              <a:buNone/>
            </a:pPr>
            <a:r>
              <a:rPr b="1" lang="en-IN" sz="2000">
                <a:latin typeface="Times New Roman"/>
                <a:ea typeface="Times New Roman"/>
                <a:cs typeface="Times New Roman"/>
                <a:sym typeface="Times New Roman"/>
              </a:rPr>
              <a:t>}</a:t>
            </a:r>
            <a:endParaRPr b="1" sz="2000">
              <a:latin typeface="Calibri"/>
              <a:ea typeface="Calibri"/>
              <a:cs typeface="Calibri"/>
              <a:sym typeface="Calibri"/>
            </a:endParaRPr>
          </a:p>
          <a:p>
            <a:pPr indent="-123634" lvl="0" marL="285750" rtl="0" algn="l">
              <a:lnSpc>
                <a:spcPct val="100000"/>
              </a:lnSpc>
              <a:spcBef>
                <a:spcPts val="1044"/>
              </a:spcBef>
              <a:spcAft>
                <a:spcPts val="0"/>
              </a:spcAft>
              <a:buSzPct val="115000"/>
              <a:buNone/>
            </a:pPr>
            <a:r>
              <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3"/>
          <p:cNvSpPr txBox="1"/>
          <p:nvPr>
            <p:ph type="title"/>
          </p:nvPr>
        </p:nvSpPr>
        <p:spPr>
          <a:xfrm>
            <a:off x="1295401" y="740745"/>
            <a:ext cx="9350827" cy="482774"/>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2000"/>
              <a:buFont typeface="Times New Roman"/>
              <a:buNone/>
            </a:pPr>
            <a:r>
              <a:rPr b="1" lang="en-IN" sz="2000">
                <a:latin typeface="Times New Roman"/>
                <a:ea typeface="Times New Roman"/>
                <a:cs typeface="Times New Roman"/>
                <a:sym typeface="Times New Roman"/>
              </a:rPr>
              <a:t>Example2</a:t>
            </a:r>
            <a:r>
              <a:rPr lang="en-IN" sz="2000">
                <a:latin typeface="Times New Roman"/>
                <a:ea typeface="Times New Roman"/>
                <a:cs typeface="Times New Roman"/>
                <a:sym typeface="Times New Roman"/>
              </a:rPr>
              <a:t>: Generate the</a:t>
            </a:r>
            <a:r>
              <a:rPr b="1" lang="en-IN" sz="2000">
                <a:latin typeface="Times New Roman"/>
                <a:ea typeface="Times New Roman"/>
                <a:cs typeface="Times New Roman"/>
                <a:sym typeface="Times New Roman"/>
              </a:rPr>
              <a:t> asymmetric square wave </a:t>
            </a:r>
            <a:r>
              <a:rPr lang="en-IN" sz="2000">
                <a:latin typeface="Times New Roman"/>
                <a:ea typeface="Times New Roman"/>
                <a:cs typeface="Times New Roman"/>
                <a:sym typeface="Times New Roman"/>
              </a:rPr>
              <a:t>at the lowest four pins of Port0</a:t>
            </a:r>
            <a:endParaRPr sz="4800"/>
          </a:p>
        </p:txBody>
      </p:sp>
      <p:sp>
        <p:nvSpPr>
          <p:cNvPr id="241" name="Google Shape;241;p33"/>
          <p:cNvSpPr txBox="1"/>
          <p:nvPr>
            <p:ph idx="1" type="body"/>
          </p:nvPr>
        </p:nvSpPr>
        <p:spPr>
          <a:xfrm>
            <a:off x="1295401" y="1492897"/>
            <a:ext cx="9601196" cy="4624357"/>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100000"/>
              </a:lnSpc>
              <a:spcBef>
                <a:spcPts val="0"/>
              </a:spcBef>
              <a:spcAft>
                <a:spcPts val="0"/>
              </a:spcAft>
              <a:buSzPct val="115000"/>
              <a:buNone/>
            </a:pPr>
            <a:r>
              <a:rPr b="1" lang="en-IN" sz="1800">
                <a:latin typeface="Times New Roman"/>
                <a:ea typeface="Times New Roman"/>
                <a:cs typeface="Times New Roman"/>
                <a:sym typeface="Times New Roman"/>
              </a:rPr>
              <a:t>#include &lt;LPC214X.H&gt;</a:t>
            </a:r>
            <a:endParaRPr b="1" sz="1800">
              <a:latin typeface="Calibri"/>
              <a:ea typeface="Calibri"/>
              <a:cs typeface="Calibri"/>
              <a:sym typeface="Calibri"/>
            </a:endParaRPr>
          </a:p>
          <a:p>
            <a:pPr indent="0" lvl="0" marL="0" rtl="0" algn="l">
              <a:lnSpc>
                <a:spcPct val="100000"/>
              </a:lnSpc>
              <a:spcBef>
                <a:spcPts val="933"/>
              </a:spcBef>
              <a:spcAft>
                <a:spcPts val="0"/>
              </a:spcAft>
              <a:buSzPct val="115000"/>
              <a:buNone/>
            </a:pPr>
            <a:r>
              <a:rPr b="1" lang="en-IN" sz="1800">
                <a:latin typeface="Times New Roman"/>
                <a:ea typeface="Times New Roman"/>
                <a:cs typeface="Times New Roman"/>
                <a:sym typeface="Times New Roman"/>
              </a:rPr>
              <a:t>int main(void)</a:t>
            </a:r>
            <a:endParaRPr b="1" sz="1800">
              <a:latin typeface="Calibri"/>
              <a:ea typeface="Calibri"/>
              <a:cs typeface="Calibri"/>
              <a:sym typeface="Calibri"/>
            </a:endParaRPr>
          </a:p>
          <a:p>
            <a:pPr indent="0" lvl="0" marL="0" rtl="0" algn="l">
              <a:lnSpc>
                <a:spcPct val="100000"/>
              </a:lnSpc>
              <a:spcBef>
                <a:spcPts val="933"/>
              </a:spcBef>
              <a:spcAft>
                <a:spcPts val="0"/>
              </a:spcAft>
              <a:buSzPct val="115000"/>
              <a:buNone/>
            </a:pPr>
            <a:r>
              <a:rPr b="1" lang="en-IN" sz="1800">
                <a:latin typeface="Times New Roman"/>
                <a:ea typeface="Times New Roman"/>
                <a:cs typeface="Times New Roman"/>
                <a:sym typeface="Times New Roman"/>
              </a:rPr>
              <a:t>{</a:t>
            </a:r>
            <a:endParaRPr b="1" sz="1800">
              <a:latin typeface="Calibri"/>
              <a:ea typeface="Calibri"/>
              <a:cs typeface="Calibri"/>
              <a:sym typeface="Calibri"/>
            </a:endParaRPr>
          </a:p>
          <a:p>
            <a:pPr indent="0" lvl="0" marL="57150" rtl="0" algn="l">
              <a:lnSpc>
                <a:spcPct val="100000"/>
              </a:lnSpc>
              <a:spcBef>
                <a:spcPts val="933"/>
              </a:spcBef>
              <a:spcAft>
                <a:spcPts val="0"/>
              </a:spcAft>
              <a:buSzPct val="115000"/>
              <a:buNone/>
            </a:pPr>
            <a:r>
              <a:rPr b="1" lang="en-IN" sz="1800">
                <a:latin typeface="Times New Roman"/>
                <a:ea typeface="Times New Roman"/>
                <a:cs typeface="Times New Roman"/>
                <a:sym typeface="Times New Roman"/>
              </a:rPr>
              <a:t>unsigned int x;</a:t>
            </a:r>
            <a:endParaRPr b="1" sz="1800">
              <a:latin typeface="Calibri"/>
              <a:ea typeface="Calibri"/>
              <a:cs typeface="Calibri"/>
              <a:sym typeface="Calibri"/>
            </a:endParaRPr>
          </a:p>
          <a:p>
            <a:pPr indent="0" lvl="0" marL="57150" rtl="0" algn="l">
              <a:lnSpc>
                <a:spcPct val="100000"/>
              </a:lnSpc>
              <a:spcBef>
                <a:spcPts val="933"/>
              </a:spcBef>
              <a:spcAft>
                <a:spcPts val="0"/>
              </a:spcAft>
              <a:buSzPct val="115000"/>
              <a:buNone/>
            </a:pPr>
            <a:r>
              <a:rPr b="1" lang="en-IN" sz="1800">
                <a:latin typeface="Times New Roman"/>
                <a:ea typeface="Times New Roman"/>
                <a:cs typeface="Times New Roman"/>
                <a:sym typeface="Times New Roman"/>
              </a:rPr>
              <a:t>IODIR0 = 0xFFFFFFFF;	//Make all the pins as outputs</a:t>
            </a:r>
            <a:endParaRPr b="1" sz="1800">
              <a:latin typeface="Calibri"/>
              <a:ea typeface="Calibri"/>
              <a:cs typeface="Calibri"/>
              <a:sym typeface="Calibri"/>
            </a:endParaRPr>
          </a:p>
          <a:p>
            <a:pPr indent="0" lvl="0" marL="0" rtl="0" algn="l">
              <a:lnSpc>
                <a:spcPct val="277"/>
              </a:lnSpc>
              <a:spcBef>
                <a:spcPts val="933"/>
              </a:spcBef>
              <a:spcAft>
                <a:spcPts val="0"/>
              </a:spcAft>
              <a:buSzPct val="115000"/>
              <a:buNone/>
            </a:pPr>
            <a:r>
              <a:rPr b="1" lang="en-IN" sz="1800">
                <a:latin typeface="Times New Roman"/>
                <a:ea typeface="Times New Roman"/>
                <a:cs typeface="Times New Roman"/>
                <a:sym typeface="Times New Roman"/>
              </a:rPr>
              <a:t> </a:t>
            </a:r>
            <a:endParaRPr b="1" sz="1800">
              <a:latin typeface="Calibri"/>
              <a:ea typeface="Calibri"/>
              <a:cs typeface="Calibri"/>
              <a:sym typeface="Calibri"/>
            </a:endParaRPr>
          </a:p>
          <a:p>
            <a:pPr indent="0" lvl="0" marL="19050" rtl="0" algn="l">
              <a:lnSpc>
                <a:spcPct val="100000"/>
              </a:lnSpc>
              <a:spcBef>
                <a:spcPts val="933"/>
              </a:spcBef>
              <a:spcAft>
                <a:spcPts val="0"/>
              </a:spcAft>
              <a:buSzPct val="115000"/>
              <a:buNone/>
            </a:pPr>
            <a:r>
              <a:rPr b="1" lang="en-IN" sz="1800">
                <a:latin typeface="Times New Roman"/>
                <a:ea typeface="Times New Roman"/>
                <a:cs typeface="Times New Roman"/>
                <a:sym typeface="Times New Roman"/>
              </a:rPr>
              <a:t>for(;;)</a:t>
            </a:r>
            <a:endParaRPr b="1" sz="1800">
              <a:latin typeface="Calibri"/>
              <a:ea typeface="Calibri"/>
              <a:cs typeface="Calibri"/>
              <a:sym typeface="Calibri"/>
            </a:endParaRPr>
          </a:p>
          <a:p>
            <a:pPr indent="0" lvl="0" marL="19050" rtl="0" algn="l">
              <a:lnSpc>
                <a:spcPct val="100000"/>
              </a:lnSpc>
              <a:spcBef>
                <a:spcPts val="933"/>
              </a:spcBef>
              <a:spcAft>
                <a:spcPts val="0"/>
              </a:spcAft>
              <a:buSzPct val="115000"/>
              <a:buNone/>
            </a:pPr>
            <a:r>
              <a:rPr b="1" lang="en-IN" sz="1800">
                <a:latin typeface="Times New Roman"/>
                <a:ea typeface="Times New Roman"/>
                <a:cs typeface="Times New Roman"/>
                <a:sym typeface="Times New Roman"/>
              </a:rPr>
              <a:t>{</a:t>
            </a:r>
            <a:endParaRPr b="1" sz="1800">
              <a:latin typeface="Calibri"/>
              <a:ea typeface="Calibri"/>
              <a:cs typeface="Calibri"/>
              <a:sym typeface="Calibri"/>
            </a:endParaRPr>
          </a:p>
          <a:p>
            <a:pPr indent="0" lvl="0" marL="419100" marR="1896110" rtl="0" algn="l">
              <a:lnSpc>
                <a:spcPct val="97000"/>
              </a:lnSpc>
              <a:spcBef>
                <a:spcPts val="933"/>
              </a:spcBef>
              <a:spcAft>
                <a:spcPts val="0"/>
              </a:spcAft>
              <a:buSzPct val="115000"/>
              <a:buNone/>
            </a:pPr>
            <a:r>
              <a:rPr b="1" lang="en-IN" sz="1800">
                <a:latin typeface="Times New Roman"/>
                <a:ea typeface="Times New Roman"/>
                <a:cs typeface="Times New Roman"/>
                <a:sym typeface="Times New Roman"/>
              </a:rPr>
              <a:t>IOSET0 = 0x0000000F; //Set the port pins P0.0 to P0.3 </a:t>
            </a:r>
            <a:endParaRPr/>
          </a:p>
          <a:p>
            <a:pPr indent="0" lvl="0" marL="419100" marR="1896110" rtl="0" algn="l">
              <a:lnSpc>
                <a:spcPct val="97000"/>
              </a:lnSpc>
              <a:spcBef>
                <a:spcPts val="333"/>
              </a:spcBef>
              <a:spcAft>
                <a:spcPts val="0"/>
              </a:spcAft>
              <a:buSzPct val="115000"/>
              <a:buNone/>
            </a:pPr>
            <a:r>
              <a:rPr b="1" lang="en-IN" sz="1800">
                <a:latin typeface="Times New Roman"/>
                <a:ea typeface="Times New Roman"/>
                <a:cs typeface="Times New Roman"/>
                <a:sym typeface="Times New Roman"/>
              </a:rPr>
              <a:t>for(x=0;x&lt;10000;x++);</a:t>
            </a:r>
            <a:endParaRPr b="1" sz="1800">
              <a:latin typeface="Calibri"/>
              <a:ea typeface="Calibri"/>
              <a:cs typeface="Calibri"/>
              <a:sym typeface="Calibri"/>
            </a:endParaRPr>
          </a:p>
          <a:p>
            <a:pPr indent="0" lvl="0" marL="0" rtl="0" algn="l">
              <a:lnSpc>
                <a:spcPct val="555"/>
              </a:lnSpc>
              <a:spcBef>
                <a:spcPts val="333"/>
              </a:spcBef>
              <a:spcAft>
                <a:spcPts val="0"/>
              </a:spcAft>
              <a:buSzPct val="115000"/>
              <a:buNone/>
            </a:pPr>
            <a:r>
              <a:rPr b="1" lang="en-IN" sz="1800">
                <a:latin typeface="Times New Roman"/>
                <a:ea typeface="Times New Roman"/>
                <a:cs typeface="Times New Roman"/>
                <a:sym typeface="Times New Roman"/>
              </a:rPr>
              <a:t> </a:t>
            </a:r>
            <a:endParaRPr b="1" sz="1800">
              <a:latin typeface="Calibri"/>
              <a:ea typeface="Calibri"/>
              <a:cs typeface="Calibri"/>
              <a:sym typeface="Calibri"/>
            </a:endParaRPr>
          </a:p>
          <a:p>
            <a:pPr indent="0" lvl="0" marL="133350" rtl="0" algn="l">
              <a:lnSpc>
                <a:spcPct val="100000"/>
              </a:lnSpc>
              <a:spcBef>
                <a:spcPts val="933"/>
              </a:spcBef>
              <a:spcAft>
                <a:spcPts val="0"/>
              </a:spcAft>
              <a:buSzPct val="115000"/>
              <a:buNone/>
            </a:pPr>
            <a:r>
              <a:rPr b="1" lang="en-IN" sz="1800">
                <a:latin typeface="Times New Roman"/>
                <a:ea typeface="Times New Roman"/>
                <a:cs typeface="Times New Roman"/>
                <a:sym typeface="Times New Roman"/>
              </a:rPr>
              <a:t>     IOCLR0 = 0x0000000F;	//Clear the port pins</a:t>
            </a:r>
            <a:endParaRPr b="1" sz="1800">
              <a:latin typeface="Calibri"/>
              <a:ea typeface="Calibri"/>
              <a:cs typeface="Calibri"/>
              <a:sym typeface="Calibri"/>
            </a:endParaRPr>
          </a:p>
          <a:p>
            <a:pPr indent="0" lvl="0" marL="133350" rtl="0" algn="l">
              <a:lnSpc>
                <a:spcPct val="100000"/>
              </a:lnSpc>
              <a:spcBef>
                <a:spcPts val="933"/>
              </a:spcBef>
              <a:spcAft>
                <a:spcPts val="0"/>
              </a:spcAft>
              <a:buSzPct val="115000"/>
              <a:buNone/>
            </a:pPr>
            <a:r>
              <a:rPr b="1" lang="en-IN" sz="1800">
                <a:latin typeface="Times New Roman"/>
                <a:ea typeface="Times New Roman"/>
                <a:cs typeface="Times New Roman"/>
                <a:sym typeface="Times New Roman"/>
              </a:rPr>
              <a:t>     for(x=0;x&lt;20000;x++);</a:t>
            </a:r>
            <a:endParaRPr b="1" sz="1800">
              <a:latin typeface="Calibri"/>
              <a:ea typeface="Calibri"/>
              <a:cs typeface="Calibri"/>
              <a:sym typeface="Calibri"/>
            </a:endParaRPr>
          </a:p>
          <a:p>
            <a:pPr indent="0" lvl="0" marL="19050" rtl="0" algn="l">
              <a:lnSpc>
                <a:spcPct val="100000"/>
              </a:lnSpc>
              <a:spcBef>
                <a:spcPts val="933"/>
              </a:spcBef>
              <a:spcAft>
                <a:spcPts val="0"/>
              </a:spcAft>
              <a:buSzPct val="115000"/>
              <a:buNone/>
            </a:pPr>
            <a:r>
              <a:rPr b="1" lang="en-IN" sz="1800">
                <a:latin typeface="Times New Roman"/>
                <a:ea typeface="Times New Roman"/>
                <a:cs typeface="Times New Roman"/>
                <a:sym typeface="Times New Roman"/>
              </a:rPr>
              <a:t>}</a:t>
            </a:r>
            <a:endParaRPr b="1" sz="1800">
              <a:latin typeface="Calibri"/>
              <a:ea typeface="Calibri"/>
              <a:cs typeface="Calibri"/>
              <a:sym typeface="Calibri"/>
            </a:endParaRPr>
          </a:p>
          <a:p>
            <a:pPr indent="0" lvl="0" marL="0" rtl="0" algn="l">
              <a:lnSpc>
                <a:spcPct val="100000"/>
              </a:lnSpc>
              <a:spcBef>
                <a:spcPts val="933"/>
              </a:spcBef>
              <a:spcAft>
                <a:spcPts val="0"/>
              </a:spcAft>
              <a:buSzPct val="115000"/>
              <a:buNone/>
            </a:pPr>
            <a:r>
              <a:rPr b="1" lang="en-IN" sz="1800">
                <a:latin typeface="Times New Roman"/>
                <a:ea typeface="Times New Roman"/>
                <a:cs typeface="Times New Roman"/>
                <a:sym typeface="Times New Roman"/>
              </a:rPr>
              <a:t>}</a:t>
            </a:r>
            <a:endParaRPr b="1" sz="1800">
              <a:latin typeface="Calibri"/>
              <a:ea typeface="Calibri"/>
              <a:cs typeface="Calibri"/>
              <a:sym typeface="Calibri"/>
            </a:endParaRPr>
          </a:p>
          <a:p>
            <a:pPr indent="-123634" lvl="0" marL="285750" rtl="0" algn="l">
              <a:lnSpc>
                <a:spcPct val="100000"/>
              </a:lnSpc>
              <a:spcBef>
                <a:spcPts val="1044"/>
              </a:spcBef>
              <a:spcAft>
                <a:spcPts val="0"/>
              </a:spcAft>
              <a:buSzPct val="115000"/>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4"/>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1800"/>
              <a:buFont typeface="Calibri"/>
              <a:buNone/>
            </a:pPr>
            <a:r>
              <a:rPr b="1" lang="en-IN" sz="1800">
                <a:latin typeface="Calibri"/>
                <a:ea typeface="Calibri"/>
                <a:cs typeface="Calibri"/>
                <a:sym typeface="Calibri"/>
              </a:rPr>
              <a:t>Question 1: Interface an LED and Push button (press to on) Switch , and write a program to blink the led, when the switch is keep pressed.</a:t>
            </a:r>
            <a:endParaRPr/>
          </a:p>
        </p:txBody>
      </p:sp>
      <p:sp>
        <p:nvSpPr>
          <p:cNvPr id="247" name="Google Shape;247;p34"/>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pic>
        <p:nvPicPr>
          <p:cNvPr id="248" name="Google Shape;248;p34"/>
          <p:cNvPicPr preferRelativeResize="0"/>
          <p:nvPr/>
        </p:nvPicPr>
        <p:blipFill rotWithShape="1">
          <a:blip r:embed="rId3">
            <a:alphaModFix/>
          </a:blip>
          <a:srcRect b="0" l="0" r="0" t="0"/>
          <a:stretch/>
        </p:blipFill>
        <p:spPr>
          <a:xfrm>
            <a:off x="1396028" y="2556932"/>
            <a:ext cx="4670425" cy="3392488"/>
          </a:xfrm>
          <a:prstGeom prst="rect">
            <a:avLst/>
          </a:prstGeom>
          <a:noFill/>
          <a:ln>
            <a:noFill/>
          </a:ln>
        </p:spPr>
      </p:pic>
      <p:sp>
        <p:nvSpPr>
          <p:cNvPr id="249" name="Google Shape;249;p34"/>
          <p:cNvSpPr txBox="1"/>
          <p:nvPr/>
        </p:nvSpPr>
        <p:spPr>
          <a:xfrm>
            <a:off x="6258508" y="2622696"/>
            <a:ext cx="5134170" cy="323319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Assume P0.31 connected to LED, Assume P0.14 connected to Switch</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Times New Roman"/>
              <a:ea typeface="Times New Roman"/>
              <a:cs typeface="Times New Roman"/>
              <a:sym typeface="Times New Roman"/>
            </a:endParaRPr>
          </a:p>
          <a:p>
            <a:pPr indent="0" lvl="0" marL="0" marR="0" rtl="0" algn="l">
              <a:lnSpc>
                <a:spcPct val="24090"/>
              </a:lnSpc>
              <a:spcBef>
                <a:spcPts val="0"/>
              </a:spcBef>
              <a:spcAft>
                <a:spcPts val="0"/>
              </a:spcAft>
              <a:buClr>
                <a:srgbClr val="000000"/>
              </a:buClr>
              <a:buSzPts val="1100"/>
              <a:buFont typeface="Arial"/>
              <a:buNone/>
            </a:pPr>
            <a:r>
              <a:rPr b="0" i="0" lang="en-IN" sz="1100" u="none" cap="none" strike="noStrike">
                <a:solidFill>
                  <a:schemeClr val="dk1"/>
                </a:solidFill>
                <a:latin typeface="Times New Roman"/>
                <a:ea typeface="Times New Roman"/>
                <a:cs typeface="Times New Roman"/>
                <a:sym typeface="Times New Roman"/>
              </a:rPr>
              <a:t> </a:t>
            </a:r>
            <a:endParaRPr b="0" i="0" sz="1100" u="none" cap="none" strike="noStrike">
              <a:solidFill>
                <a:schemeClr val="dk1"/>
              </a:solidFill>
              <a:latin typeface="Times New Roman"/>
              <a:ea typeface="Times New Roman"/>
              <a:cs typeface="Times New Roman"/>
              <a:sym typeface="Times New Roman"/>
            </a:endParaRPr>
          </a:p>
          <a:p>
            <a:pPr indent="0" lvl="0" marL="0" marR="3810" rtl="0" algn="l">
              <a:lnSpc>
                <a:spcPct val="9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Configure P0.31 as GPIO output, as LED is output device</a:t>
            </a:r>
            <a:endParaRPr b="0" i="0" sz="1400" u="none" cap="none" strike="noStrike">
              <a:solidFill>
                <a:srgbClr val="000000"/>
              </a:solidFill>
              <a:latin typeface="Arial"/>
              <a:ea typeface="Arial"/>
              <a:cs typeface="Arial"/>
              <a:sym typeface="Arial"/>
            </a:endParaRPr>
          </a:p>
          <a:p>
            <a:pPr indent="0" lvl="0" marL="0" marR="3810" rtl="0" algn="l">
              <a:lnSpc>
                <a:spcPct val="90000"/>
              </a:lnSpc>
              <a:spcBef>
                <a:spcPts val="0"/>
              </a:spcBef>
              <a:spcAft>
                <a:spcPts val="0"/>
              </a:spcAft>
              <a:buClr>
                <a:srgbClr val="000000"/>
              </a:buClr>
              <a:buSzPts val="1600"/>
              <a:buFont typeface="Arial"/>
              <a:buNone/>
            </a:pPr>
            <a:r>
              <a:t/>
            </a:r>
            <a:endParaRPr b="0" i="0" sz="1600" u="none" cap="none" strike="noStrike">
              <a:solidFill>
                <a:schemeClr val="dk1"/>
              </a:solidFill>
              <a:latin typeface="Times New Roman"/>
              <a:ea typeface="Times New Roman"/>
              <a:cs typeface="Times New Roman"/>
              <a:sym typeface="Times New Roman"/>
            </a:endParaRPr>
          </a:p>
          <a:p>
            <a:pPr indent="0" lvl="0" marL="0" marR="3810" rtl="0" algn="l">
              <a:lnSpc>
                <a:spcPct val="9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 and P0.14 as GPIO input, as Switch is input device.</a:t>
            </a:r>
            <a:endParaRPr b="0" i="0" sz="1400" u="none" cap="none" strike="noStrike">
              <a:solidFill>
                <a:srgbClr val="000000"/>
              </a:solidFill>
              <a:latin typeface="Arial"/>
              <a:ea typeface="Arial"/>
              <a:cs typeface="Arial"/>
              <a:sym typeface="Arial"/>
            </a:endParaRPr>
          </a:p>
          <a:p>
            <a:pPr indent="0" lvl="0" marL="0" marR="3810" rtl="0" algn="l">
              <a:lnSpc>
                <a:spcPct val="90000"/>
              </a:lnSpc>
              <a:spcBef>
                <a:spcPts val="0"/>
              </a:spcBef>
              <a:spcAft>
                <a:spcPts val="0"/>
              </a:spcAft>
              <a:buClr>
                <a:srgbClr val="000000"/>
              </a:buClr>
              <a:buSzPts val="1600"/>
              <a:buFont typeface="Arial"/>
              <a:buNone/>
            </a:pPr>
            <a:r>
              <a:t/>
            </a:r>
            <a:endParaRPr b="0" i="0" sz="16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Working of LED - (common anode).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1 – Led off, 0 – Led on</a:t>
            </a:r>
            <a:endParaRPr b="0" i="0" sz="1400" u="none" cap="none" strike="noStrike">
              <a:solidFill>
                <a:srgbClr val="000000"/>
              </a:solidFill>
              <a:latin typeface="Arial"/>
              <a:ea typeface="Arial"/>
              <a:cs typeface="Arial"/>
              <a:sym typeface="Arial"/>
            </a:endParaRPr>
          </a:p>
          <a:p>
            <a:pPr indent="0" lvl="0" marL="0" marR="0" rtl="0" algn="l">
              <a:lnSpc>
                <a:spcPct val="16562"/>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 </a:t>
            </a:r>
            <a:endParaRPr b="0" i="0" sz="1600" u="none" cap="none" strike="noStrike">
              <a:solidFill>
                <a:schemeClr val="dk1"/>
              </a:solidFill>
              <a:latin typeface="Times New Roman"/>
              <a:ea typeface="Times New Roman"/>
              <a:cs typeface="Times New Roman"/>
              <a:sym typeface="Times New Roman"/>
            </a:endParaRPr>
          </a:p>
          <a:p>
            <a:pPr indent="0" lvl="0" marL="0" marR="254000" rtl="0" algn="l">
              <a:lnSpc>
                <a:spcPct val="9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Working of switch: </a:t>
            </a:r>
            <a:endParaRPr b="0" i="0" sz="1400" u="none" cap="none" strike="noStrike">
              <a:solidFill>
                <a:srgbClr val="000000"/>
              </a:solidFill>
              <a:latin typeface="Arial"/>
              <a:ea typeface="Arial"/>
              <a:cs typeface="Arial"/>
              <a:sym typeface="Arial"/>
            </a:endParaRPr>
          </a:p>
          <a:p>
            <a:pPr indent="0" lvl="0" marL="0" marR="254000" rtl="0" algn="l">
              <a:lnSpc>
                <a:spcPct val="9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when switch is not pressed, P0.14 receives = 1, </a:t>
            </a:r>
            <a:endParaRPr b="0" i="0" sz="1400" u="none" cap="none" strike="noStrike">
              <a:solidFill>
                <a:srgbClr val="000000"/>
              </a:solidFill>
              <a:latin typeface="Arial"/>
              <a:ea typeface="Arial"/>
              <a:cs typeface="Arial"/>
              <a:sym typeface="Arial"/>
            </a:endParaRPr>
          </a:p>
          <a:p>
            <a:pPr indent="0" lvl="0" marL="0" marR="254000" rtl="0" algn="l">
              <a:lnSpc>
                <a:spcPct val="9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when switch is pressed P0.14 receives = 0</a:t>
            </a:r>
            <a:endParaRPr b="0" i="0" sz="1400" u="none" cap="none" strike="noStrike">
              <a:solidFill>
                <a:srgbClr val="000000"/>
              </a:solidFill>
              <a:latin typeface="Arial"/>
              <a:ea typeface="Arial"/>
              <a:cs typeface="Arial"/>
              <a:sym typeface="Arial"/>
            </a:endParaRPr>
          </a:p>
          <a:p>
            <a:pPr indent="0" lvl="0" marL="0" marR="0" rtl="0" algn="l">
              <a:lnSpc>
                <a:spcPct val="81388"/>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Calibri"/>
              <a:ea typeface="Calibri"/>
              <a:cs typeface="Calibri"/>
              <a:sym typeface="Calibri"/>
            </a:endParaRPr>
          </a:p>
          <a:p>
            <a:pPr indent="0" lvl="0" marL="0" marR="381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5"/>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255" name="Google Shape;255;p35"/>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pic>
        <p:nvPicPr>
          <p:cNvPr id="256" name="Google Shape;256;p35"/>
          <p:cNvPicPr preferRelativeResize="0"/>
          <p:nvPr/>
        </p:nvPicPr>
        <p:blipFill rotWithShape="1">
          <a:blip r:embed="rId3">
            <a:alphaModFix/>
          </a:blip>
          <a:srcRect b="0" l="0" r="0" t="0"/>
          <a:stretch/>
        </p:blipFill>
        <p:spPr>
          <a:xfrm>
            <a:off x="802434" y="247361"/>
            <a:ext cx="5719664" cy="6363278"/>
          </a:xfrm>
          <a:prstGeom prst="rect">
            <a:avLst/>
          </a:prstGeom>
          <a:noFill/>
          <a:ln>
            <a:noFill/>
          </a:ln>
        </p:spPr>
      </p:pic>
      <p:pic>
        <p:nvPicPr>
          <p:cNvPr id="257" name="Google Shape;257;p35"/>
          <p:cNvPicPr preferRelativeResize="0"/>
          <p:nvPr/>
        </p:nvPicPr>
        <p:blipFill rotWithShape="1">
          <a:blip r:embed="rId4">
            <a:alphaModFix/>
          </a:blip>
          <a:srcRect b="0" l="0" r="0" t="0"/>
          <a:stretch/>
        </p:blipFill>
        <p:spPr>
          <a:xfrm>
            <a:off x="5924939" y="1242444"/>
            <a:ext cx="6111274" cy="2628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6"/>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1800"/>
              <a:buFont typeface="Times New Roman"/>
              <a:buNone/>
            </a:pPr>
            <a:r>
              <a:rPr b="1" lang="en-IN" sz="1800">
                <a:latin typeface="Times New Roman"/>
                <a:ea typeface="Times New Roman"/>
                <a:cs typeface="Times New Roman"/>
                <a:sym typeface="Times New Roman"/>
              </a:rPr>
              <a:t>Interface 3LEDs (Red,Yellow,Green) to LPC 2148 and Write Embedded C program to simulate traffic light system.</a:t>
            </a:r>
            <a:endParaRPr/>
          </a:p>
        </p:txBody>
      </p:sp>
      <p:sp>
        <p:nvSpPr>
          <p:cNvPr id="263" name="Google Shape;263;p36"/>
          <p:cNvSpPr txBox="1"/>
          <p:nvPr>
            <p:ph idx="1" type="body"/>
          </p:nvPr>
        </p:nvSpPr>
        <p:spPr>
          <a:xfrm>
            <a:off x="1192764" y="2556932"/>
            <a:ext cx="9601196" cy="3318936"/>
          </a:xfrm>
          <a:prstGeom prst="rect">
            <a:avLst/>
          </a:prstGeom>
          <a:noFill/>
          <a:ln>
            <a:noFill/>
          </a:ln>
        </p:spPr>
        <p:txBody>
          <a:bodyPr anchorCtr="0" anchor="t" bIns="45700" lIns="91425" spcFirstLastPara="1" rIns="91425" wrap="square" tIns="45700">
            <a:normAutofit lnSpcReduction="10000"/>
          </a:bodyPr>
          <a:lstStyle/>
          <a:p>
            <a:pPr indent="-285750" lvl="0" marL="285750" rtl="0" algn="l">
              <a:lnSpc>
                <a:spcPct val="100000"/>
              </a:lnSpc>
              <a:spcBef>
                <a:spcPts val="0"/>
              </a:spcBef>
              <a:spcAft>
                <a:spcPts val="0"/>
              </a:spcAft>
              <a:buSzPts val="2070"/>
              <a:buChar char="•"/>
            </a:pPr>
            <a:r>
              <a:rPr lang="en-IN" sz="1800">
                <a:latin typeface="Times New Roman"/>
                <a:ea typeface="Times New Roman"/>
                <a:cs typeface="Times New Roman"/>
                <a:sym typeface="Times New Roman"/>
              </a:rPr>
              <a:t>Choose any three port lines (say P0.0,P0.1,P0.2) to connect to 3 Leds to represent Traffic Lights, one end of the junction.</a:t>
            </a:r>
            <a:endParaRPr/>
          </a:p>
          <a:p>
            <a:pPr indent="-285750" lvl="0" marL="285750" rtl="0" algn="l">
              <a:lnSpc>
                <a:spcPct val="100000"/>
              </a:lnSpc>
              <a:spcBef>
                <a:spcPts val="960"/>
              </a:spcBef>
              <a:spcAft>
                <a:spcPts val="0"/>
              </a:spcAft>
              <a:buSzPts val="2070"/>
              <a:buChar char="•"/>
            </a:pPr>
            <a:r>
              <a:rPr b="1" lang="en-IN" sz="1800">
                <a:latin typeface="Times New Roman"/>
                <a:ea typeface="Times New Roman"/>
                <a:cs typeface="Times New Roman"/>
                <a:sym typeface="Times New Roman"/>
              </a:rPr>
              <a:t>Sending ‘1’ – LED is on, sending ‘0’ – LED is off</a:t>
            </a:r>
            <a:endParaRPr/>
          </a:p>
          <a:p>
            <a:pPr indent="-154305" lvl="0" marL="285750" rtl="0" algn="l">
              <a:lnSpc>
                <a:spcPct val="100000"/>
              </a:lnSpc>
              <a:spcBef>
                <a:spcPts val="960"/>
              </a:spcBef>
              <a:spcAft>
                <a:spcPts val="0"/>
              </a:spcAft>
              <a:buSzPts val="2070"/>
              <a:buNone/>
            </a:pPr>
            <a:r>
              <a:t/>
            </a:r>
            <a:endParaRPr b="1" sz="1800">
              <a:latin typeface="Times New Roman"/>
              <a:ea typeface="Times New Roman"/>
              <a:cs typeface="Times New Roman"/>
              <a:sym typeface="Times New Roman"/>
            </a:endParaRPr>
          </a:p>
          <a:p>
            <a:pPr indent="-154305" lvl="0" marL="285750" rtl="0" algn="l">
              <a:lnSpc>
                <a:spcPct val="100000"/>
              </a:lnSpc>
              <a:spcBef>
                <a:spcPts val="960"/>
              </a:spcBef>
              <a:spcAft>
                <a:spcPts val="0"/>
              </a:spcAft>
              <a:buSzPts val="2070"/>
              <a:buNone/>
            </a:pPr>
            <a:r>
              <a:t/>
            </a:r>
            <a:endParaRPr b="1" sz="1800">
              <a:latin typeface="Times New Roman"/>
              <a:ea typeface="Times New Roman"/>
              <a:cs typeface="Times New Roman"/>
              <a:sym typeface="Times New Roman"/>
            </a:endParaRPr>
          </a:p>
          <a:p>
            <a:pPr indent="-154305" lvl="0" marL="285750" rtl="0" algn="l">
              <a:lnSpc>
                <a:spcPct val="100000"/>
              </a:lnSpc>
              <a:spcBef>
                <a:spcPts val="960"/>
              </a:spcBef>
              <a:spcAft>
                <a:spcPts val="0"/>
              </a:spcAft>
              <a:buSzPts val="2070"/>
              <a:buNone/>
            </a:pPr>
            <a:r>
              <a:t/>
            </a:r>
            <a:endParaRPr b="1" sz="1800">
              <a:latin typeface="Times New Roman"/>
              <a:ea typeface="Times New Roman"/>
              <a:cs typeface="Times New Roman"/>
              <a:sym typeface="Times New Roman"/>
            </a:endParaRPr>
          </a:p>
          <a:p>
            <a:pPr indent="-154305" lvl="0" marL="285750" rtl="0" algn="l">
              <a:lnSpc>
                <a:spcPct val="100000"/>
              </a:lnSpc>
              <a:spcBef>
                <a:spcPts val="960"/>
              </a:spcBef>
              <a:spcAft>
                <a:spcPts val="0"/>
              </a:spcAft>
              <a:buSzPts val="2070"/>
              <a:buNone/>
            </a:pPr>
            <a:r>
              <a:t/>
            </a:r>
            <a:endParaRPr b="1" sz="1800">
              <a:latin typeface="Times New Roman"/>
              <a:ea typeface="Times New Roman"/>
              <a:cs typeface="Times New Roman"/>
              <a:sym typeface="Times New Roman"/>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Configure P0.0,P0.1,P0.2 as outputs, as LEDs are output devices.</a:t>
            </a:r>
            <a:endParaRPr sz="1800">
              <a:latin typeface="Calibri"/>
              <a:ea typeface="Calibri"/>
              <a:cs typeface="Calibri"/>
              <a:sym typeface="Calibri"/>
            </a:endParaRPr>
          </a:p>
          <a:p>
            <a:pPr indent="-285750" lvl="0" marL="285750" rtl="0" algn="l">
              <a:lnSpc>
                <a:spcPct val="67222"/>
              </a:lnSpc>
              <a:spcBef>
                <a:spcPts val="960"/>
              </a:spcBef>
              <a:spcAft>
                <a:spcPts val="0"/>
              </a:spcAft>
              <a:buSzPts val="2070"/>
              <a:buChar char="•"/>
            </a:pPr>
            <a:r>
              <a:rPr lang="en-IN" sz="1800">
                <a:latin typeface="Times New Roman"/>
                <a:ea typeface="Times New Roman"/>
                <a:cs typeface="Times New Roman"/>
                <a:sym typeface="Times New Roman"/>
              </a:rPr>
              <a:t> </a:t>
            </a:r>
            <a:endParaRPr sz="1800">
              <a:latin typeface="Calibri"/>
              <a:ea typeface="Calibri"/>
              <a:cs typeface="Calibri"/>
              <a:sym typeface="Calibri"/>
            </a:endParaRPr>
          </a:p>
          <a:p>
            <a:pPr indent="-154305" lvl="0" marL="285750" rtl="0" algn="l">
              <a:lnSpc>
                <a:spcPct val="100000"/>
              </a:lnSpc>
              <a:spcBef>
                <a:spcPts val="960"/>
              </a:spcBef>
              <a:spcAft>
                <a:spcPts val="0"/>
              </a:spcAft>
              <a:buSzPts val="2070"/>
              <a:buNone/>
            </a:pPr>
            <a:r>
              <a:t/>
            </a:r>
            <a:endParaRPr b="1" sz="1800">
              <a:latin typeface="Times New Roman"/>
              <a:ea typeface="Times New Roman"/>
              <a:cs typeface="Times New Roman"/>
              <a:sym typeface="Times New Roman"/>
            </a:endParaRPr>
          </a:p>
          <a:p>
            <a:pPr indent="-110490" lvl="0" marL="285750" rtl="0" algn="l">
              <a:lnSpc>
                <a:spcPct val="100000"/>
              </a:lnSpc>
              <a:spcBef>
                <a:spcPts val="1080"/>
              </a:spcBef>
              <a:spcAft>
                <a:spcPts val="0"/>
              </a:spcAft>
              <a:buSzPts val="2760"/>
              <a:buNone/>
            </a:pPr>
            <a:r>
              <a:t/>
            </a:r>
            <a:endParaRPr/>
          </a:p>
        </p:txBody>
      </p:sp>
      <p:pic>
        <p:nvPicPr>
          <p:cNvPr id="264" name="Google Shape;264;p36"/>
          <p:cNvPicPr preferRelativeResize="0"/>
          <p:nvPr/>
        </p:nvPicPr>
        <p:blipFill rotWithShape="1">
          <a:blip r:embed="rId3">
            <a:alphaModFix/>
          </a:blip>
          <a:srcRect b="0" l="0" r="0" t="0"/>
          <a:stretch/>
        </p:blipFill>
        <p:spPr>
          <a:xfrm>
            <a:off x="1842894" y="3769567"/>
            <a:ext cx="3913187" cy="110966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7"/>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pic>
        <p:nvPicPr>
          <p:cNvPr id="270" name="Google Shape;270;p37"/>
          <p:cNvPicPr preferRelativeResize="0"/>
          <p:nvPr>
            <p:ph idx="1" type="body"/>
          </p:nvPr>
        </p:nvPicPr>
        <p:blipFill rotWithShape="1">
          <a:blip r:embed="rId3">
            <a:alphaModFix/>
          </a:blip>
          <a:srcRect b="0" l="0" r="0" t="0"/>
          <a:stretch/>
        </p:blipFill>
        <p:spPr>
          <a:xfrm>
            <a:off x="5943600" y="2210482"/>
            <a:ext cx="5754300" cy="2109600"/>
          </a:xfrm>
          <a:prstGeom prst="rect">
            <a:avLst/>
          </a:prstGeom>
          <a:noFill/>
          <a:ln>
            <a:noFill/>
          </a:ln>
        </p:spPr>
      </p:pic>
      <p:pic>
        <p:nvPicPr>
          <p:cNvPr id="271" name="Google Shape;271;p37"/>
          <p:cNvPicPr preferRelativeResize="0"/>
          <p:nvPr/>
        </p:nvPicPr>
        <p:blipFill rotWithShape="1">
          <a:blip r:embed="rId4">
            <a:alphaModFix/>
          </a:blip>
          <a:srcRect b="0" l="0" r="0" t="0"/>
          <a:stretch/>
        </p:blipFill>
        <p:spPr>
          <a:xfrm>
            <a:off x="268074" y="164260"/>
            <a:ext cx="5115689" cy="652948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0"/>
          <p:cNvSpPr txBox="1"/>
          <p:nvPr>
            <p:ph type="title"/>
          </p:nvPr>
        </p:nvSpPr>
        <p:spPr>
          <a:xfrm>
            <a:off x="1118119" y="506271"/>
            <a:ext cx="9621415" cy="1387843"/>
          </a:xfrm>
          <a:prstGeom prst="rect">
            <a:avLst/>
          </a:prstGeom>
          <a:noFill/>
          <a:ln>
            <a:noFill/>
          </a:ln>
        </p:spPr>
        <p:txBody>
          <a:bodyPr anchorCtr="0" anchor="ctr" bIns="45700" lIns="91425" spcFirstLastPara="1" rIns="91425" wrap="square" tIns="45700">
            <a:normAutofit/>
          </a:bodyPr>
          <a:lstStyle/>
          <a:p>
            <a:pPr indent="0" lvl="0" marL="228600" rtl="0" algn="ctr">
              <a:lnSpc>
                <a:spcPct val="100000"/>
              </a:lnSpc>
              <a:spcBef>
                <a:spcPts val="0"/>
              </a:spcBef>
              <a:spcAft>
                <a:spcPts val="0"/>
              </a:spcAft>
              <a:buClr>
                <a:srgbClr val="262626"/>
              </a:buClr>
              <a:buSzPts val="3600"/>
              <a:buFont typeface="Times New Roman"/>
              <a:buNone/>
            </a:pPr>
            <a:r>
              <a:rPr b="1" lang="en-IN" sz="3600">
                <a:latin typeface="Times New Roman"/>
                <a:ea typeface="Times New Roman"/>
                <a:cs typeface="Times New Roman"/>
                <a:sym typeface="Times New Roman"/>
              </a:rPr>
              <a:t>Features of the LPC 2148 Microcontroller</a:t>
            </a:r>
            <a:br>
              <a:rPr lang="en-IN" sz="4400">
                <a:latin typeface="Calibri"/>
                <a:ea typeface="Calibri"/>
                <a:cs typeface="Calibri"/>
                <a:sym typeface="Calibri"/>
              </a:rPr>
            </a:br>
            <a:r>
              <a:rPr lang="en-IN" sz="4400">
                <a:latin typeface="Times New Roman"/>
                <a:ea typeface="Times New Roman"/>
                <a:cs typeface="Times New Roman"/>
                <a:sym typeface="Times New Roman"/>
              </a:rPr>
              <a:t> </a:t>
            </a:r>
            <a:endParaRPr/>
          </a:p>
        </p:txBody>
      </p:sp>
      <p:sp>
        <p:nvSpPr>
          <p:cNvPr id="158" name="Google Shape;158;p20"/>
          <p:cNvSpPr txBox="1"/>
          <p:nvPr>
            <p:ph idx="1" type="body"/>
          </p:nvPr>
        </p:nvSpPr>
        <p:spPr>
          <a:xfrm>
            <a:off x="838200" y="1250302"/>
            <a:ext cx="10498494" cy="4973216"/>
          </a:xfrm>
          <a:prstGeom prst="rect">
            <a:avLst/>
          </a:prstGeom>
          <a:noFill/>
          <a:ln>
            <a:noFill/>
          </a:ln>
        </p:spPr>
        <p:txBody>
          <a:bodyPr anchorCtr="0" anchor="t" bIns="45700" lIns="91425" spcFirstLastPara="1" rIns="91425" wrap="square" tIns="45700">
            <a:normAutofit fontScale="40000" lnSpcReduction="20000"/>
          </a:bodyPr>
          <a:lstStyle/>
          <a:p>
            <a:pPr indent="-342900" lvl="0" marL="342900" marR="283210" rtl="0" algn="l">
              <a:lnSpc>
                <a:spcPct val="97000"/>
              </a:lnSpc>
              <a:spcBef>
                <a:spcPts val="0"/>
              </a:spcBef>
              <a:spcAft>
                <a:spcPts val="0"/>
              </a:spcAft>
              <a:buSzPct val="115000"/>
              <a:buFont typeface="Garamond"/>
              <a:buAutoNum type="arabicPeriod"/>
            </a:pPr>
            <a:r>
              <a:rPr lang="en-IN" sz="3400">
                <a:latin typeface="Times New Roman"/>
                <a:ea typeface="Times New Roman"/>
                <a:cs typeface="Times New Roman"/>
                <a:sym typeface="Times New Roman"/>
              </a:rPr>
              <a:t>Uses the core ARM 7TDMI-S in a tiny LQFP64 package </a:t>
            </a:r>
            <a:r>
              <a:rPr b="1" lang="en-IN" sz="3400">
                <a:latin typeface="Times New Roman"/>
                <a:ea typeface="Times New Roman"/>
                <a:cs typeface="Times New Roman"/>
                <a:sym typeface="Times New Roman"/>
              </a:rPr>
              <a:t>(</a:t>
            </a:r>
            <a:r>
              <a:rPr lang="en-IN" sz="3400">
                <a:latin typeface="Times New Roman"/>
                <a:ea typeface="Times New Roman"/>
                <a:cs typeface="Times New Roman"/>
                <a:sym typeface="Times New Roman"/>
              </a:rPr>
              <a:t> </a:t>
            </a:r>
            <a:r>
              <a:rPr lang="en-IN" sz="3400">
                <a:solidFill>
                  <a:srgbClr val="545454"/>
                </a:solidFill>
                <a:latin typeface="Arial"/>
                <a:ea typeface="Arial"/>
                <a:cs typeface="Arial"/>
                <a:sym typeface="Arial"/>
              </a:rPr>
              <a:t>Low Profile Quad Flat</a:t>
            </a:r>
            <a:r>
              <a:rPr lang="en-IN" sz="3400">
                <a:latin typeface="Times New Roman"/>
                <a:ea typeface="Times New Roman"/>
                <a:cs typeface="Times New Roman"/>
                <a:sym typeface="Times New Roman"/>
              </a:rPr>
              <a:t> </a:t>
            </a:r>
            <a:r>
              <a:rPr lang="en-IN" sz="3400">
                <a:solidFill>
                  <a:srgbClr val="545454"/>
                </a:solidFill>
                <a:latin typeface="Arial"/>
                <a:ea typeface="Arial"/>
                <a:cs typeface="Arial"/>
                <a:sym typeface="Arial"/>
              </a:rPr>
              <a:t>Package (LQFP))</a:t>
            </a:r>
            <a:r>
              <a:rPr lang="en-IN" sz="3400">
                <a:solidFill>
                  <a:srgbClr val="000000"/>
                </a:solidFill>
                <a:latin typeface="Times New Roman"/>
                <a:ea typeface="Times New Roman"/>
                <a:cs typeface="Times New Roman"/>
                <a:sym typeface="Times New Roman"/>
              </a:rPr>
              <a:t>, operating at 60 MHz clock speed</a:t>
            </a:r>
            <a:endParaRPr sz="3400">
              <a:latin typeface="Calibri"/>
              <a:ea typeface="Calibri"/>
              <a:cs typeface="Calibri"/>
              <a:sym typeface="Calibri"/>
            </a:endParaRPr>
          </a:p>
          <a:p>
            <a:pPr indent="-342900" lvl="0" marL="342900" rtl="0" algn="l">
              <a:lnSpc>
                <a:spcPct val="100000"/>
              </a:lnSpc>
              <a:spcBef>
                <a:spcPts val="272"/>
              </a:spcBef>
              <a:spcAft>
                <a:spcPts val="0"/>
              </a:spcAft>
              <a:buSzPct val="115000"/>
              <a:buFont typeface="Garamond"/>
              <a:buAutoNum type="arabicPeriod"/>
            </a:pPr>
            <a:r>
              <a:rPr lang="en-IN" sz="3400">
                <a:latin typeface="Times New Roman"/>
                <a:ea typeface="Times New Roman"/>
                <a:cs typeface="Times New Roman"/>
                <a:sym typeface="Times New Roman"/>
              </a:rPr>
              <a:t>8kb-40kb of on-chip static RAM (40kb for LPC 2148)</a:t>
            </a:r>
            <a:endParaRPr sz="3400">
              <a:latin typeface="Calibri"/>
              <a:ea typeface="Calibri"/>
              <a:cs typeface="Calibri"/>
              <a:sym typeface="Calibri"/>
            </a:endParaRPr>
          </a:p>
          <a:p>
            <a:pPr indent="-342900" lvl="0" marL="342900" rtl="0" algn="l">
              <a:lnSpc>
                <a:spcPct val="100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32kb to 512kb of on-chip flash memory(512kb for LPC 2148)</a:t>
            </a:r>
            <a:endParaRPr sz="3400">
              <a:latin typeface="Calibri"/>
              <a:ea typeface="Calibri"/>
              <a:cs typeface="Calibri"/>
              <a:sym typeface="Calibri"/>
            </a:endParaRPr>
          </a:p>
          <a:p>
            <a:pPr indent="-342900" lvl="0" marL="342900" rtl="0" algn="l">
              <a:lnSpc>
                <a:spcPct val="100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128 bit memory accelerator enables high-speed 60MHz operation</a:t>
            </a:r>
            <a:endParaRPr sz="3400">
              <a:latin typeface="Calibri"/>
              <a:ea typeface="Calibri"/>
              <a:cs typeface="Calibri"/>
              <a:sym typeface="Calibri"/>
            </a:endParaRPr>
          </a:p>
          <a:p>
            <a:pPr indent="-342900" lvl="0" marL="342900" rtl="0" algn="l">
              <a:lnSpc>
                <a:spcPct val="100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USB 2.0 Full speed device controller with DMA (used as USB device, not as a host)</a:t>
            </a:r>
            <a:endParaRPr sz="3400">
              <a:latin typeface="Calibri"/>
              <a:ea typeface="Calibri"/>
              <a:cs typeface="Calibri"/>
              <a:sym typeface="Calibri"/>
            </a:endParaRPr>
          </a:p>
          <a:p>
            <a:pPr indent="-342900" lvl="0" marL="342900" rtl="0" algn="l">
              <a:lnSpc>
                <a:spcPct val="100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10 bit ADCs provide a total of 6/14(2148 has 14) analog inputs</a:t>
            </a:r>
            <a:endParaRPr sz="3400">
              <a:latin typeface="Calibri"/>
              <a:ea typeface="Calibri"/>
              <a:cs typeface="Calibri"/>
              <a:sym typeface="Calibri"/>
            </a:endParaRPr>
          </a:p>
          <a:p>
            <a:pPr indent="-342900" lvl="0" marL="342900" rtl="0" algn="l">
              <a:lnSpc>
                <a:spcPct val="100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Single 10-bit DAC provides variable analog output</a:t>
            </a:r>
            <a:endParaRPr sz="3400">
              <a:latin typeface="Calibri"/>
              <a:ea typeface="Calibri"/>
              <a:cs typeface="Calibri"/>
              <a:sym typeface="Calibri"/>
            </a:endParaRPr>
          </a:p>
          <a:p>
            <a:pPr indent="-342900" lvl="0" marL="342900" rtl="0" algn="l">
              <a:lnSpc>
                <a:spcPct val="100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Two 32bit timers/event counters</a:t>
            </a:r>
            <a:endParaRPr sz="3400">
              <a:latin typeface="Calibri"/>
              <a:ea typeface="Calibri"/>
              <a:cs typeface="Calibri"/>
              <a:sym typeface="Calibri"/>
            </a:endParaRPr>
          </a:p>
          <a:p>
            <a:pPr indent="-342900" lvl="0" marL="342900" rtl="0" algn="l">
              <a:lnSpc>
                <a:spcPct val="100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PWM Unit</a:t>
            </a:r>
            <a:endParaRPr sz="3400">
              <a:latin typeface="Calibri"/>
              <a:ea typeface="Calibri"/>
              <a:cs typeface="Calibri"/>
              <a:sym typeface="Calibri"/>
            </a:endParaRPr>
          </a:p>
          <a:p>
            <a:pPr indent="-342900" lvl="0" marL="342900" rtl="0" algn="l">
              <a:lnSpc>
                <a:spcPct val="100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RTC (Real Time Clock) with battery backup facility</a:t>
            </a:r>
            <a:endParaRPr sz="3400">
              <a:latin typeface="Calibri"/>
              <a:ea typeface="Calibri"/>
              <a:cs typeface="Calibri"/>
              <a:sym typeface="Calibri"/>
            </a:endParaRPr>
          </a:p>
          <a:p>
            <a:pPr indent="-342900" lvl="0" marL="342900" rtl="0" algn="l">
              <a:lnSpc>
                <a:spcPct val="100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2 UARTs</a:t>
            </a:r>
            <a:endParaRPr sz="3400">
              <a:latin typeface="Calibri"/>
              <a:ea typeface="Calibri"/>
              <a:cs typeface="Calibri"/>
              <a:sym typeface="Calibri"/>
            </a:endParaRPr>
          </a:p>
          <a:p>
            <a:pPr indent="-342900" lvl="0" marL="342900" rtl="0" algn="l">
              <a:lnSpc>
                <a:spcPct val="98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I2C interface (2 sets)</a:t>
            </a:r>
            <a:endParaRPr sz="3400">
              <a:latin typeface="Calibri"/>
              <a:ea typeface="Calibri"/>
              <a:cs typeface="Calibri"/>
              <a:sym typeface="Calibri"/>
            </a:endParaRPr>
          </a:p>
          <a:p>
            <a:pPr indent="-342900" lvl="0" marL="342900" rtl="0" algn="l">
              <a:lnSpc>
                <a:spcPct val="100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SPI &amp; SSP interfaces ( supports SD card )</a:t>
            </a:r>
            <a:endParaRPr sz="3400">
              <a:latin typeface="Calibri"/>
              <a:ea typeface="Calibri"/>
              <a:cs typeface="Calibri"/>
              <a:sym typeface="Calibri"/>
            </a:endParaRPr>
          </a:p>
          <a:p>
            <a:pPr indent="-342900" lvl="0" marL="342900" rtl="0" algn="l">
              <a:lnSpc>
                <a:spcPct val="100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Up to 45 GPIO pins</a:t>
            </a:r>
            <a:endParaRPr sz="3400">
              <a:latin typeface="Calibri"/>
              <a:ea typeface="Calibri"/>
              <a:cs typeface="Calibri"/>
              <a:sym typeface="Calibri"/>
            </a:endParaRPr>
          </a:p>
          <a:p>
            <a:pPr indent="-342900" lvl="0" marL="342900" marR="486410" rtl="0" algn="l">
              <a:lnSpc>
                <a:spcPct val="97000"/>
              </a:lnSpc>
              <a:spcBef>
                <a:spcPts val="872"/>
              </a:spcBef>
              <a:spcAft>
                <a:spcPts val="0"/>
              </a:spcAft>
              <a:buSzPct val="115000"/>
              <a:buFont typeface="Garamond"/>
              <a:buAutoNum type="arabicPeriod"/>
            </a:pPr>
            <a:r>
              <a:rPr lang="en-IN" sz="3400">
                <a:latin typeface="Times New Roman"/>
                <a:ea typeface="Times New Roman"/>
                <a:cs typeface="Times New Roman"/>
                <a:sym typeface="Times New Roman"/>
              </a:rPr>
              <a:t>Single power supply with POR(Power On Reset) and BOD(Brown out Detect) circuits, support idle &amp; power-down modes</a:t>
            </a:r>
            <a:endParaRPr sz="3400">
              <a:latin typeface="Calibri"/>
              <a:ea typeface="Calibri"/>
              <a:cs typeface="Calibri"/>
              <a:sym typeface="Calibri"/>
            </a:endParaRPr>
          </a:p>
          <a:p>
            <a:pPr indent="-215646" lvl="0" marL="285750" rtl="0" algn="l">
              <a:lnSpc>
                <a:spcPct val="100000"/>
              </a:lnSpc>
              <a:spcBef>
                <a:spcPts val="192"/>
              </a:spcBef>
              <a:spcAft>
                <a:spcPts val="0"/>
              </a:spcAft>
              <a:buSzPct val="11500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8"/>
          <p:cNvSpPr txBox="1"/>
          <p:nvPr>
            <p:ph idx="1" type="body"/>
          </p:nvPr>
        </p:nvSpPr>
        <p:spPr>
          <a:xfrm>
            <a:off x="763555" y="499188"/>
            <a:ext cx="10526486" cy="5859624"/>
          </a:xfrm>
          <a:prstGeom prst="rect">
            <a:avLst/>
          </a:prstGeom>
          <a:noFill/>
          <a:ln>
            <a:noFill/>
          </a:ln>
        </p:spPr>
        <p:txBody>
          <a:bodyPr anchorCtr="0" anchor="t" bIns="45700" lIns="91425" spcFirstLastPara="1" rIns="91425" wrap="square" tIns="45700">
            <a:normAutofit fontScale="77500" lnSpcReduction="20000"/>
          </a:bodyPr>
          <a:lstStyle/>
          <a:p>
            <a:pPr indent="-285750" lvl="0" marL="285750" rtl="0" algn="just">
              <a:lnSpc>
                <a:spcPct val="115000"/>
              </a:lnSpc>
              <a:spcBef>
                <a:spcPts val="0"/>
              </a:spcBef>
              <a:spcAft>
                <a:spcPts val="0"/>
              </a:spcAft>
              <a:buSzPct val="115000"/>
              <a:buChar char="•"/>
            </a:pPr>
            <a:r>
              <a:rPr b="1" lang="en-IN" sz="2400">
                <a:solidFill>
                  <a:srgbClr val="000000"/>
                </a:solidFill>
                <a:latin typeface="Times New Roman"/>
                <a:ea typeface="Times New Roman"/>
                <a:cs typeface="Times New Roman"/>
                <a:sym typeface="Times New Roman"/>
              </a:rPr>
              <a:t>Interfacing and Programming  (using embedded C) </a:t>
            </a:r>
            <a:r>
              <a:rPr lang="en-IN" sz="2400">
                <a:solidFill>
                  <a:srgbClr val="000000"/>
                </a:solidFill>
                <a:latin typeface="Times New Roman"/>
                <a:ea typeface="Times New Roman"/>
                <a:cs typeface="Times New Roman"/>
                <a:sym typeface="Times New Roman"/>
              </a:rPr>
              <a:t>with  LEDs, Switches, Seven segment displays, LCD, Matrix Keypad, I2C based DAC, Stepper motor, DC Motor, Relay, Opto-isolators. Analog Interfacing using ADC Channels, interfacing with LDR and Temperature sensor.</a:t>
            </a:r>
            <a:endParaRPr/>
          </a:p>
          <a:p>
            <a:pPr indent="-285750" lvl="0" marL="285750" rtl="0" algn="just">
              <a:lnSpc>
                <a:spcPct val="115000"/>
              </a:lnSpc>
              <a:spcBef>
                <a:spcPts val="972"/>
              </a:spcBef>
              <a:spcAft>
                <a:spcPts val="0"/>
              </a:spcAft>
              <a:buSzPct val="115000"/>
              <a:buFont typeface="Noto Sans Symbols"/>
              <a:buChar char="❑"/>
            </a:pPr>
            <a:r>
              <a:rPr b="1" lang="en-IN" sz="2400">
                <a:solidFill>
                  <a:srgbClr val="FF0000"/>
                </a:solidFill>
              </a:rPr>
              <a:t>Elevator Interface: </a:t>
            </a:r>
            <a:r>
              <a:rPr lang="en-IN" sz="2400">
                <a:solidFill>
                  <a:srgbClr val="FF0000"/>
                </a:solidFill>
              </a:rPr>
              <a:t>Write an Embedded C program to read the elevator switches and simulate elevator up and down movements.</a:t>
            </a:r>
            <a:endParaRPr/>
          </a:p>
          <a:p>
            <a:pPr indent="-285750" lvl="0" marL="285750" rtl="0" algn="just">
              <a:lnSpc>
                <a:spcPct val="115000"/>
              </a:lnSpc>
              <a:spcBef>
                <a:spcPts val="972"/>
              </a:spcBef>
              <a:spcAft>
                <a:spcPts val="0"/>
              </a:spcAft>
              <a:buSzPct val="115000"/>
              <a:buFont typeface="Noto Sans Symbols"/>
              <a:buChar char="❑"/>
            </a:pPr>
            <a:r>
              <a:rPr b="1" lang="en-IN" sz="2400"/>
              <a:t>Seven Segment Display Interface</a:t>
            </a:r>
            <a:r>
              <a:rPr lang="en-IN" sz="2400"/>
              <a:t>: Write a C program to display messages “FIRE” &amp; “HELP” on 4 digit seven segment display alternately with a suitable delay.</a:t>
            </a:r>
            <a:endParaRPr/>
          </a:p>
          <a:p>
            <a:pPr indent="-285750" lvl="0" marL="285750" rtl="0" algn="just">
              <a:lnSpc>
                <a:spcPct val="115000"/>
              </a:lnSpc>
              <a:spcBef>
                <a:spcPts val="972"/>
              </a:spcBef>
              <a:spcAft>
                <a:spcPts val="0"/>
              </a:spcAft>
              <a:buSzPct val="115000"/>
              <a:buFont typeface="Noto Sans Symbols"/>
              <a:buChar char="❑"/>
            </a:pPr>
            <a:r>
              <a:rPr b="1" lang="en-IN" sz="2400"/>
              <a:t>Stepper Motor Interface</a:t>
            </a:r>
            <a:r>
              <a:rPr lang="en-IN" sz="2400"/>
              <a:t>: Write an Embedded C program    to rotate stepper motor in clockwise direction for “M” steps, anti-clock wise direction for “N” steps.</a:t>
            </a:r>
            <a:endParaRPr/>
          </a:p>
          <a:p>
            <a:pPr indent="-285750" lvl="0" marL="285750" rtl="0" algn="just">
              <a:lnSpc>
                <a:spcPct val="115000"/>
              </a:lnSpc>
              <a:spcBef>
                <a:spcPts val="972"/>
              </a:spcBef>
              <a:spcAft>
                <a:spcPts val="0"/>
              </a:spcAft>
              <a:buSzPct val="115000"/>
              <a:buFont typeface="Noto Sans Symbols"/>
              <a:buChar char="❑"/>
            </a:pPr>
            <a:r>
              <a:rPr b="1" lang="en-IN" sz="2400"/>
              <a:t>DC Motor Interface: </a:t>
            </a:r>
            <a:r>
              <a:rPr lang="en-IN" sz="2400"/>
              <a:t>Write an Embedded C program to generate PWM wave to control speed of DC motor. Control the duty cycle by analog input.</a:t>
            </a:r>
            <a:endParaRPr/>
          </a:p>
          <a:p>
            <a:pPr indent="-285750" lvl="0" marL="285750" rtl="0" algn="just">
              <a:lnSpc>
                <a:spcPct val="115000"/>
              </a:lnSpc>
              <a:spcBef>
                <a:spcPts val="972"/>
              </a:spcBef>
              <a:spcAft>
                <a:spcPts val="0"/>
              </a:spcAft>
              <a:buSzPct val="115000"/>
              <a:buFont typeface="Noto Sans Symbols"/>
              <a:buChar char="❑"/>
            </a:pPr>
            <a:r>
              <a:rPr b="1" lang="en-IN" sz="2400"/>
              <a:t>DAC Interface : </a:t>
            </a:r>
            <a:r>
              <a:rPr lang="en-IN" sz="2400"/>
              <a:t>Write an Embedded C program to generate  sine , full rectified ,triangular, sawtooth and square waveforms  using  DAC module</a:t>
            </a:r>
            <a:endParaRPr/>
          </a:p>
          <a:p>
            <a:pPr indent="-285750" lvl="0" marL="285750" rtl="0" algn="just">
              <a:lnSpc>
                <a:spcPct val="115000"/>
              </a:lnSpc>
              <a:spcBef>
                <a:spcPts val="972"/>
              </a:spcBef>
              <a:spcAft>
                <a:spcPts val="0"/>
              </a:spcAft>
              <a:buSzPct val="115000"/>
              <a:buFont typeface="Noto Sans Symbols"/>
              <a:buChar char="❑"/>
            </a:pPr>
            <a:r>
              <a:rPr b="1" lang="en-IN" sz="2400"/>
              <a:t>Matrix Keyboard Interface </a:t>
            </a:r>
            <a:r>
              <a:rPr lang="en-IN" sz="2400"/>
              <a:t>:Write an embedded C program to interface 4 X 4 matrix keyboard using lookup table and display the key pressed on the Terminal.</a:t>
            </a:r>
            <a:endParaRPr/>
          </a:p>
          <a:p>
            <a:pPr indent="-285750" lvl="0" marL="285750" rtl="0" algn="just">
              <a:lnSpc>
                <a:spcPct val="115000"/>
              </a:lnSpc>
              <a:spcBef>
                <a:spcPts val="972"/>
              </a:spcBef>
              <a:spcAft>
                <a:spcPts val="0"/>
              </a:spcAft>
              <a:buSzPct val="115000"/>
              <a:buFont typeface="Noto Sans Symbols"/>
              <a:buChar char="❑"/>
            </a:pPr>
            <a:r>
              <a:rPr b="1" lang="en-IN" sz="2400"/>
              <a:t>Character LCD Interface </a:t>
            </a:r>
            <a:r>
              <a:rPr lang="en-IN" sz="2400"/>
              <a:t>: Write an Embedded C program to display text messages on the multiple lines of the display.</a:t>
            </a:r>
            <a:endParaRPr sz="2400">
              <a:solidFill>
                <a:srgbClr val="000000"/>
              </a:solidFill>
              <a:latin typeface="Times New Roman"/>
              <a:ea typeface="Times New Roman"/>
              <a:cs typeface="Times New Roman"/>
              <a:sym typeface="Times New Roman"/>
            </a:endParaRPr>
          </a:p>
          <a:p>
            <a:pPr indent="-149923" lvl="0" marL="285750" rtl="0" algn="l">
              <a:lnSpc>
                <a:spcPct val="100000"/>
              </a:lnSpc>
              <a:spcBef>
                <a:spcPts val="972"/>
              </a:spcBef>
              <a:spcAft>
                <a:spcPts val="0"/>
              </a:spcAft>
              <a:buSzPct val="115000"/>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9"/>
          <p:cNvSpPr txBox="1"/>
          <p:nvPr>
            <p:ph type="title"/>
          </p:nvPr>
        </p:nvSpPr>
        <p:spPr>
          <a:xfrm>
            <a:off x="1183435" y="814182"/>
            <a:ext cx="9601195" cy="482774"/>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1800"/>
              <a:buFont typeface="Times New Roman"/>
              <a:buNone/>
            </a:pPr>
            <a:r>
              <a:rPr b="1" lang="en-IN" sz="1800">
                <a:latin typeface="Times New Roman"/>
                <a:ea typeface="Times New Roman"/>
                <a:cs typeface="Times New Roman"/>
                <a:sym typeface="Times New Roman"/>
              </a:rPr>
              <a:t>Stepper Motor Interfacing</a:t>
            </a:r>
            <a:endParaRPr/>
          </a:p>
        </p:txBody>
      </p:sp>
      <p:sp>
        <p:nvSpPr>
          <p:cNvPr id="282" name="Google Shape;282;p39"/>
          <p:cNvSpPr txBox="1"/>
          <p:nvPr>
            <p:ph idx="1" type="body"/>
          </p:nvPr>
        </p:nvSpPr>
        <p:spPr>
          <a:xfrm>
            <a:off x="1295402" y="1614539"/>
            <a:ext cx="8259145" cy="4562325"/>
          </a:xfrm>
          <a:prstGeom prst="rect">
            <a:avLst/>
          </a:prstGeom>
          <a:noFill/>
          <a:ln>
            <a:noFill/>
          </a:ln>
        </p:spPr>
        <p:txBody>
          <a:bodyPr anchorCtr="0" anchor="t" bIns="45700" lIns="91425" spcFirstLastPara="1" rIns="91425" wrap="square" tIns="45700">
            <a:normAutofit/>
          </a:bodyPr>
          <a:lstStyle/>
          <a:p>
            <a:pPr indent="-285750" lvl="0" marL="285750" rtl="0" algn="l">
              <a:lnSpc>
                <a:spcPct val="100000"/>
              </a:lnSpc>
              <a:spcBef>
                <a:spcPts val="0"/>
              </a:spcBef>
              <a:spcAft>
                <a:spcPts val="0"/>
              </a:spcAft>
              <a:buSzPts val="2070"/>
              <a:buChar char="•"/>
            </a:pPr>
            <a:r>
              <a:rPr lang="en-IN" sz="1800">
                <a:latin typeface="Times New Roman"/>
                <a:ea typeface="Times New Roman"/>
                <a:cs typeface="Times New Roman"/>
                <a:sym typeface="Times New Roman"/>
              </a:rPr>
              <a:t>Stepper motors move in steps unlike dc motors, under the digital control</a:t>
            </a:r>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Can digitally control: </a:t>
            </a:r>
            <a:endParaRPr/>
          </a:p>
          <a:p>
            <a:pPr indent="-285750" lvl="1" marL="742950" rtl="0" algn="l">
              <a:lnSpc>
                <a:spcPct val="100000"/>
              </a:lnSpc>
              <a:spcBef>
                <a:spcPts val="920"/>
              </a:spcBef>
              <a:spcAft>
                <a:spcPts val="0"/>
              </a:spcAft>
              <a:buSzPts val="1840"/>
              <a:buChar char="•"/>
            </a:pPr>
            <a:r>
              <a:rPr lang="en-IN" sz="1600">
                <a:latin typeface="Times New Roman"/>
                <a:ea typeface="Times New Roman"/>
                <a:cs typeface="Times New Roman"/>
                <a:sym typeface="Times New Roman"/>
              </a:rPr>
              <a:t>The number of steps,</a:t>
            </a:r>
            <a:endParaRPr/>
          </a:p>
          <a:p>
            <a:pPr indent="-285750" lvl="1" marL="742950" rtl="0" algn="l">
              <a:lnSpc>
                <a:spcPct val="100000"/>
              </a:lnSpc>
              <a:spcBef>
                <a:spcPts val="920"/>
              </a:spcBef>
              <a:spcAft>
                <a:spcPts val="0"/>
              </a:spcAft>
              <a:buSzPts val="1840"/>
              <a:buChar char="•"/>
            </a:pPr>
            <a:r>
              <a:rPr lang="en-IN" sz="1600">
                <a:latin typeface="Times New Roman"/>
                <a:ea typeface="Times New Roman"/>
                <a:cs typeface="Times New Roman"/>
                <a:sym typeface="Times New Roman"/>
              </a:rPr>
              <a:t> RPM (no. of revolutions per minute), </a:t>
            </a:r>
            <a:endParaRPr/>
          </a:p>
          <a:p>
            <a:pPr indent="-285750" lvl="1" marL="742950" rtl="0" algn="l">
              <a:lnSpc>
                <a:spcPct val="100000"/>
              </a:lnSpc>
              <a:spcBef>
                <a:spcPts val="920"/>
              </a:spcBef>
              <a:spcAft>
                <a:spcPts val="0"/>
              </a:spcAft>
              <a:buSzPts val="1840"/>
              <a:buChar char="•"/>
            </a:pPr>
            <a:r>
              <a:rPr lang="en-IN" sz="1600">
                <a:latin typeface="Times New Roman"/>
                <a:ea typeface="Times New Roman"/>
                <a:cs typeface="Times New Roman"/>
                <a:sym typeface="Times New Roman"/>
              </a:rPr>
              <a:t>Direction of movement (clockwise /anticlockwise)</a:t>
            </a:r>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Stepper motors finds application – in disk drives, printers, plotters, CNC machines, robotics etc</a:t>
            </a:r>
            <a:endParaRPr/>
          </a:p>
          <a:p>
            <a:pPr indent="-285750" lvl="0" marL="285750" rtl="0" algn="l">
              <a:lnSpc>
                <a:spcPct val="100000"/>
              </a:lnSpc>
              <a:spcBef>
                <a:spcPts val="960"/>
              </a:spcBef>
              <a:spcAft>
                <a:spcPts val="0"/>
              </a:spcAft>
              <a:buSzPts val="2070"/>
              <a:buChar char="•"/>
            </a:pPr>
            <a:r>
              <a:rPr b="1" lang="en-IN" sz="1800">
                <a:latin typeface="Times New Roman"/>
                <a:ea typeface="Times New Roman"/>
                <a:cs typeface="Times New Roman"/>
                <a:sym typeface="Times New Roman"/>
              </a:rPr>
              <a:t>Resolution: </a:t>
            </a:r>
            <a:r>
              <a:rPr lang="en-IN" sz="1800">
                <a:latin typeface="Times New Roman"/>
                <a:ea typeface="Times New Roman"/>
                <a:cs typeface="Times New Roman"/>
                <a:sym typeface="Times New Roman"/>
              </a:rPr>
              <a:t>The term stepper motor resolution refers the angular movement, in degree per</a:t>
            </a:r>
            <a:r>
              <a:rPr b="1" lang="en-IN" sz="1800">
                <a:latin typeface="Times New Roman"/>
                <a:ea typeface="Times New Roman"/>
                <a:cs typeface="Times New Roman"/>
                <a:sym typeface="Times New Roman"/>
              </a:rPr>
              <a:t> </a:t>
            </a:r>
            <a:r>
              <a:rPr lang="en-IN" sz="1800">
                <a:latin typeface="Times New Roman"/>
                <a:ea typeface="Times New Roman"/>
                <a:cs typeface="Times New Roman"/>
                <a:sym typeface="Times New Roman"/>
              </a:rPr>
              <a:t>step.</a:t>
            </a:r>
            <a:endParaRPr/>
          </a:p>
          <a:p>
            <a:pPr indent="-285750" lvl="0" marL="285750" rtl="0" algn="l">
              <a:lnSpc>
                <a:spcPct val="100000"/>
              </a:lnSpc>
              <a:spcBef>
                <a:spcPts val="960"/>
              </a:spcBef>
              <a:spcAft>
                <a:spcPts val="0"/>
              </a:spcAft>
              <a:buSzPts val="2070"/>
              <a:buChar char="•"/>
            </a:pPr>
            <a:r>
              <a:rPr b="1" lang="en-IN" sz="1800">
                <a:latin typeface="Times New Roman"/>
                <a:ea typeface="Times New Roman"/>
                <a:cs typeface="Times New Roman"/>
                <a:sym typeface="Times New Roman"/>
              </a:rPr>
              <a:t>Working principle: </a:t>
            </a:r>
            <a:r>
              <a:rPr lang="en-IN" sz="1800">
                <a:latin typeface="Times New Roman"/>
                <a:ea typeface="Times New Roman"/>
                <a:cs typeface="Times New Roman"/>
                <a:sym typeface="Times New Roman"/>
              </a:rPr>
              <a:t>Stepper motors</a:t>
            </a:r>
            <a:r>
              <a:rPr b="1" lang="en-IN" sz="1800">
                <a:latin typeface="Times New Roman"/>
                <a:ea typeface="Times New Roman"/>
                <a:cs typeface="Times New Roman"/>
                <a:sym typeface="Times New Roman"/>
              </a:rPr>
              <a:t> </a:t>
            </a:r>
            <a:r>
              <a:rPr lang="en-IN" sz="1800">
                <a:latin typeface="Times New Roman"/>
                <a:ea typeface="Times New Roman"/>
                <a:cs typeface="Times New Roman"/>
                <a:sym typeface="Times New Roman"/>
              </a:rPr>
              <a:t>–</a:t>
            </a:r>
            <a:r>
              <a:rPr b="1" lang="en-IN" sz="1800">
                <a:latin typeface="Times New Roman"/>
                <a:ea typeface="Times New Roman"/>
                <a:cs typeface="Times New Roman"/>
                <a:sym typeface="Times New Roman"/>
              </a:rPr>
              <a:t> </a:t>
            </a:r>
            <a:r>
              <a:rPr lang="en-IN" sz="1800">
                <a:latin typeface="Times New Roman"/>
                <a:ea typeface="Times New Roman"/>
                <a:cs typeface="Times New Roman"/>
                <a:sym typeface="Times New Roman"/>
              </a:rPr>
              <a:t>has two parts a) rotor made up permanent magnet or</a:t>
            </a:r>
            <a:r>
              <a:rPr b="1" lang="en-IN" sz="1800">
                <a:latin typeface="Times New Roman"/>
                <a:ea typeface="Times New Roman"/>
                <a:cs typeface="Times New Roman"/>
                <a:sym typeface="Times New Roman"/>
              </a:rPr>
              <a:t> </a:t>
            </a:r>
            <a:r>
              <a:rPr lang="en-IN" sz="1800">
                <a:latin typeface="Times New Roman"/>
                <a:ea typeface="Times New Roman"/>
                <a:cs typeface="Times New Roman"/>
                <a:sym typeface="Times New Roman"/>
              </a:rPr>
              <a:t>soft iron b) stator – surrounding the rotor. Stator is constructed with the number of coils / windings, which on energising (supplying current) acts like a electromagnet.</a:t>
            </a:r>
            <a:endParaRPr sz="1800">
              <a:latin typeface="Calibri"/>
              <a:ea typeface="Calibri"/>
              <a:cs typeface="Calibri"/>
              <a:sym typeface="Calibri"/>
            </a:endParaRPr>
          </a:p>
          <a:p>
            <a:pPr indent="-154305" lvl="0" marL="285750" rtl="0" algn="l">
              <a:lnSpc>
                <a:spcPct val="100000"/>
              </a:lnSpc>
              <a:spcBef>
                <a:spcPts val="960"/>
              </a:spcBef>
              <a:spcAft>
                <a:spcPts val="0"/>
              </a:spcAft>
              <a:buSzPts val="2070"/>
              <a:buNone/>
            </a:pPr>
            <a:r>
              <a:t/>
            </a:r>
            <a:endParaRPr sz="1800">
              <a:latin typeface="Calibri"/>
              <a:ea typeface="Calibri"/>
              <a:cs typeface="Calibri"/>
              <a:sym typeface="Calibri"/>
            </a:endParaRPr>
          </a:p>
          <a:p>
            <a:pPr indent="-139700" lvl="0" marL="285750" rtl="0" algn="l">
              <a:lnSpc>
                <a:spcPct val="100000"/>
              </a:lnSpc>
              <a:spcBef>
                <a:spcPts val="1000"/>
              </a:spcBef>
              <a:spcAft>
                <a:spcPts val="0"/>
              </a:spcAft>
              <a:buSzPts val="2300"/>
              <a:buNone/>
            </a:pPr>
            <a:r>
              <a:t/>
            </a:r>
            <a:endParaRPr sz="2000"/>
          </a:p>
        </p:txBody>
      </p:sp>
      <p:pic>
        <p:nvPicPr>
          <p:cNvPr id="283" name="Google Shape;283;p39"/>
          <p:cNvPicPr preferRelativeResize="0"/>
          <p:nvPr/>
        </p:nvPicPr>
        <p:blipFill rotWithShape="1">
          <a:blip r:embed="rId3">
            <a:alphaModFix/>
          </a:blip>
          <a:srcRect b="0" l="0" r="0" t="0"/>
          <a:stretch/>
        </p:blipFill>
        <p:spPr>
          <a:xfrm>
            <a:off x="8639611" y="681136"/>
            <a:ext cx="2836705" cy="2555243"/>
          </a:xfrm>
          <a:prstGeom prst="rect">
            <a:avLst/>
          </a:prstGeom>
          <a:noFill/>
          <a:ln>
            <a:noFill/>
          </a:ln>
        </p:spPr>
      </p:pic>
      <p:pic>
        <p:nvPicPr>
          <p:cNvPr id="284" name="Google Shape;284;p39"/>
          <p:cNvPicPr preferRelativeResize="0"/>
          <p:nvPr/>
        </p:nvPicPr>
        <p:blipFill rotWithShape="1">
          <a:blip r:embed="rId4">
            <a:alphaModFix/>
          </a:blip>
          <a:srcRect b="0" l="0" r="0" t="0"/>
          <a:stretch/>
        </p:blipFill>
        <p:spPr>
          <a:xfrm>
            <a:off x="9308910" y="3895701"/>
            <a:ext cx="2506350" cy="203285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0"/>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290" name="Google Shape;290;p40"/>
          <p:cNvSpPr txBox="1"/>
          <p:nvPr>
            <p:ph idx="1" type="body"/>
          </p:nvPr>
        </p:nvSpPr>
        <p:spPr>
          <a:xfrm>
            <a:off x="1295401" y="2995127"/>
            <a:ext cx="9601196" cy="3415003"/>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2070"/>
              <a:buNone/>
            </a:pPr>
            <a:r>
              <a:rPr lang="en-IN" sz="1800">
                <a:latin typeface="Times New Roman"/>
                <a:ea typeface="Times New Roman"/>
                <a:cs typeface="Times New Roman"/>
                <a:sym typeface="Times New Roman"/>
              </a:rPr>
              <a:t>Rotor (magnet) aligns to a particular position based on the energised coil (acting as electromagnet) as S &amp; N poles gets attracted when we change energisation sequence, rotor aligns to new position, that is how the stepper motors movement is realised.</a:t>
            </a:r>
            <a:endParaRPr/>
          </a:p>
          <a:p>
            <a:pPr indent="-285750" lvl="0" marL="285750" marR="3810" rtl="0" algn="l">
              <a:lnSpc>
                <a:spcPct val="110000"/>
              </a:lnSpc>
              <a:spcBef>
                <a:spcPts val="960"/>
              </a:spcBef>
              <a:spcAft>
                <a:spcPts val="0"/>
              </a:spcAft>
              <a:buSzPts val="2070"/>
              <a:buChar char="•"/>
            </a:pPr>
            <a:r>
              <a:rPr b="1" lang="en-IN" sz="1800">
                <a:latin typeface="Times New Roman"/>
                <a:ea typeface="Times New Roman"/>
                <a:cs typeface="Times New Roman"/>
                <a:sym typeface="Times New Roman"/>
              </a:rPr>
              <a:t>Stepping Modes : </a:t>
            </a:r>
            <a:r>
              <a:rPr lang="en-IN" sz="1800">
                <a:latin typeface="Times New Roman"/>
                <a:ea typeface="Times New Roman"/>
                <a:cs typeface="Times New Roman"/>
                <a:sym typeface="Times New Roman"/>
              </a:rPr>
              <a:t>Stepper motors movement is achieved by employing one of the following</a:t>
            </a:r>
            <a:r>
              <a:rPr b="1" lang="en-IN" sz="1800">
                <a:latin typeface="Times New Roman"/>
                <a:ea typeface="Times New Roman"/>
                <a:cs typeface="Times New Roman"/>
                <a:sym typeface="Times New Roman"/>
              </a:rPr>
              <a:t> </a:t>
            </a:r>
            <a:r>
              <a:rPr lang="en-IN" sz="1800">
                <a:latin typeface="Times New Roman"/>
                <a:ea typeface="Times New Roman"/>
                <a:cs typeface="Times New Roman"/>
                <a:sym typeface="Times New Roman"/>
              </a:rPr>
              <a:t>coil energising sequences.</a:t>
            </a:r>
            <a:endParaRPr sz="1800">
              <a:latin typeface="Calibri"/>
              <a:ea typeface="Calibri"/>
              <a:cs typeface="Calibri"/>
              <a:sym typeface="Calibri"/>
            </a:endParaRPr>
          </a:p>
          <a:p>
            <a:pPr indent="-342900" lvl="0" marL="342900" rtl="0" algn="l">
              <a:lnSpc>
                <a:spcPct val="100000"/>
              </a:lnSpc>
              <a:spcBef>
                <a:spcPts val="960"/>
              </a:spcBef>
              <a:spcAft>
                <a:spcPts val="0"/>
              </a:spcAft>
              <a:buSzPts val="2070"/>
              <a:buFont typeface="Garamond"/>
              <a:buAutoNum type="alphaLcParenR"/>
            </a:pPr>
            <a:r>
              <a:rPr lang="en-IN" sz="1800">
                <a:latin typeface="Times New Roman"/>
                <a:ea typeface="Times New Roman"/>
                <a:cs typeface="Times New Roman"/>
                <a:sym typeface="Times New Roman"/>
              </a:rPr>
              <a:t>Full drive (2 coils are energised at a time, more torque) – 4 step sequence</a:t>
            </a:r>
            <a:endParaRPr sz="1800">
              <a:latin typeface="Calibri"/>
              <a:ea typeface="Calibri"/>
              <a:cs typeface="Calibri"/>
              <a:sym typeface="Calibri"/>
            </a:endParaRPr>
          </a:p>
          <a:p>
            <a:pPr indent="-342900" lvl="0" marL="342900" rtl="0" algn="l">
              <a:lnSpc>
                <a:spcPct val="100000"/>
              </a:lnSpc>
              <a:spcBef>
                <a:spcPts val="960"/>
              </a:spcBef>
              <a:spcAft>
                <a:spcPts val="0"/>
              </a:spcAft>
              <a:buSzPts val="2070"/>
              <a:buFont typeface="Garamond"/>
              <a:buAutoNum type="alphaLcParenR"/>
            </a:pPr>
            <a:r>
              <a:rPr lang="en-IN" sz="1800">
                <a:latin typeface="Times New Roman"/>
                <a:ea typeface="Times New Roman"/>
                <a:cs typeface="Times New Roman"/>
                <a:sym typeface="Times New Roman"/>
              </a:rPr>
              <a:t>Wave drive (one coil only energised at a time, less torque) – 4 step</a:t>
            </a:r>
            <a:endParaRPr sz="1800">
              <a:latin typeface="Calibri"/>
              <a:ea typeface="Calibri"/>
              <a:cs typeface="Calibri"/>
              <a:sym typeface="Calibri"/>
            </a:endParaRPr>
          </a:p>
          <a:p>
            <a:pPr indent="-342900" lvl="0" marL="342900" marR="3810" rtl="0" algn="just">
              <a:lnSpc>
                <a:spcPct val="112000"/>
              </a:lnSpc>
              <a:spcBef>
                <a:spcPts val="960"/>
              </a:spcBef>
              <a:spcAft>
                <a:spcPts val="0"/>
              </a:spcAft>
              <a:buSzPts val="2070"/>
              <a:buFont typeface="Garamond"/>
              <a:buAutoNum type="alphaLcParenR"/>
            </a:pPr>
            <a:r>
              <a:rPr lang="en-IN" sz="1800">
                <a:latin typeface="Times New Roman"/>
                <a:ea typeface="Times New Roman"/>
                <a:cs typeface="Times New Roman"/>
                <a:sym typeface="Times New Roman"/>
              </a:rPr>
              <a:t>Half drive (here step angle reduces by half, if 1.8” is step angle, here it becomes 0.9”. it is a combination of the above two types, hence 8 step sequence and torque is in between above types)</a:t>
            </a:r>
            <a:endParaRPr sz="1800">
              <a:latin typeface="Calibri"/>
              <a:ea typeface="Calibri"/>
              <a:cs typeface="Calibri"/>
              <a:sym typeface="Calibri"/>
            </a:endParaRPr>
          </a:p>
          <a:p>
            <a:pPr indent="0" lvl="0" marL="0" rtl="0" algn="l">
              <a:lnSpc>
                <a:spcPct val="100000"/>
              </a:lnSpc>
              <a:spcBef>
                <a:spcPts val="480"/>
              </a:spcBef>
              <a:spcAft>
                <a:spcPts val="0"/>
              </a:spcAft>
              <a:buSzPts val="2760"/>
              <a:buNone/>
            </a:pPr>
            <a:r>
              <a:t/>
            </a:r>
            <a:endParaRPr/>
          </a:p>
        </p:txBody>
      </p:sp>
      <p:pic>
        <p:nvPicPr>
          <p:cNvPr id="291" name="Google Shape;291;p40"/>
          <p:cNvPicPr preferRelativeResize="0"/>
          <p:nvPr/>
        </p:nvPicPr>
        <p:blipFill rotWithShape="1">
          <a:blip r:embed="rId3">
            <a:alphaModFix/>
          </a:blip>
          <a:srcRect b="0" l="0" r="0" t="0"/>
          <a:stretch/>
        </p:blipFill>
        <p:spPr>
          <a:xfrm>
            <a:off x="2513110" y="760146"/>
            <a:ext cx="5727700" cy="174783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1"/>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297" name="Google Shape;297;p41"/>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sp>
        <p:nvSpPr>
          <p:cNvPr id="298" name="Google Shape;298;p41"/>
          <p:cNvSpPr txBox="1"/>
          <p:nvPr/>
        </p:nvSpPr>
        <p:spPr>
          <a:xfrm>
            <a:off x="1239814" y="3094674"/>
            <a:ext cx="4117133" cy="147732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Commonly available (2Phase, 4winding stepper motors) comes with 5/6 wire connector, 4 for windings, namely A,B,C,D and one/two connections for Power as shown in the figure below</a:t>
            </a:r>
            <a:endParaRPr b="0" i="0" sz="1800" u="none" cap="none" strike="noStrike">
              <a:solidFill>
                <a:schemeClr val="dk1"/>
              </a:solidFill>
              <a:latin typeface="Garamond"/>
              <a:ea typeface="Garamond"/>
              <a:cs typeface="Garamond"/>
              <a:sym typeface="Garamond"/>
            </a:endParaRPr>
          </a:p>
        </p:txBody>
      </p:sp>
      <p:pic>
        <p:nvPicPr>
          <p:cNvPr id="299" name="Google Shape;299;p41"/>
          <p:cNvPicPr preferRelativeResize="0"/>
          <p:nvPr/>
        </p:nvPicPr>
        <p:blipFill rotWithShape="1">
          <a:blip r:embed="rId3">
            <a:alphaModFix/>
          </a:blip>
          <a:srcRect b="0" l="0" r="0" t="0"/>
          <a:stretch/>
        </p:blipFill>
        <p:spPr>
          <a:xfrm>
            <a:off x="5456215" y="1225484"/>
            <a:ext cx="5341115" cy="432622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2"/>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85750" lvl="0" marL="285750" rtl="0" algn="l">
              <a:lnSpc>
                <a:spcPct val="100000"/>
              </a:lnSpc>
              <a:spcBef>
                <a:spcPts val="0"/>
              </a:spcBef>
              <a:spcAft>
                <a:spcPts val="0"/>
              </a:spcAft>
              <a:buSzPts val="2070"/>
              <a:buChar char="•"/>
            </a:pPr>
            <a:r>
              <a:rPr lang="en-IN" sz="1800">
                <a:latin typeface="Times New Roman"/>
                <a:ea typeface="Times New Roman"/>
                <a:cs typeface="Times New Roman"/>
                <a:sym typeface="Times New Roman"/>
              </a:rPr>
              <a:t>Following table indicates the sequence in which, windings are to be</a:t>
            </a:r>
            <a:r>
              <a:rPr b="1" lang="en-IN" sz="1800">
                <a:latin typeface="Times New Roman"/>
                <a:ea typeface="Times New Roman"/>
                <a:cs typeface="Times New Roman"/>
                <a:sym typeface="Times New Roman"/>
              </a:rPr>
              <a:t> </a:t>
            </a:r>
            <a:r>
              <a:rPr lang="en-IN" sz="1800">
                <a:latin typeface="Times New Roman"/>
                <a:ea typeface="Times New Roman"/>
                <a:cs typeface="Times New Roman"/>
                <a:sym typeface="Times New Roman"/>
              </a:rPr>
              <a:t>energised to achieve clock wise and anticlockwise direction. Each sequence drives the motor one step (i.e 1.8degree), after 4 steps repeat the sequence to continue rotation in the same direction.</a:t>
            </a:r>
            <a:endParaRPr/>
          </a:p>
        </p:txBody>
      </p:sp>
      <p:sp>
        <p:nvSpPr>
          <p:cNvPr id="305" name="Google Shape;305;p42"/>
          <p:cNvSpPr txBox="1"/>
          <p:nvPr/>
        </p:nvSpPr>
        <p:spPr>
          <a:xfrm>
            <a:off x="921398" y="1318736"/>
            <a:ext cx="9743492"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Energising or Driving a winding, means making the current flow in the winding. Applying logic ‘1’ to the input of ULN2803 driver, switches on the transistor present inside the driver and the current flows through the corresponding winding, from the +12V supply</a:t>
            </a:r>
            <a:endParaRPr b="0" i="0" sz="1800" u="none" cap="none" strike="noStrike">
              <a:solidFill>
                <a:schemeClr val="dk1"/>
              </a:solidFill>
              <a:latin typeface="Garamond"/>
              <a:ea typeface="Garamond"/>
              <a:cs typeface="Garamond"/>
              <a:sym typeface="Garamond"/>
            </a:endParaRPr>
          </a:p>
        </p:txBody>
      </p:sp>
      <p:pic>
        <p:nvPicPr>
          <p:cNvPr id="306" name="Google Shape;306;p42"/>
          <p:cNvPicPr preferRelativeResize="0"/>
          <p:nvPr/>
        </p:nvPicPr>
        <p:blipFill rotWithShape="1">
          <a:blip r:embed="rId3">
            <a:alphaModFix/>
          </a:blip>
          <a:srcRect b="0" l="0" r="0" t="0"/>
          <a:stretch/>
        </p:blipFill>
        <p:spPr>
          <a:xfrm>
            <a:off x="1093763" y="3588811"/>
            <a:ext cx="9388654" cy="265199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3"/>
          <p:cNvSpPr txBox="1"/>
          <p:nvPr>
            <p:ph type="title"/>
          </p:nvPr>
        </p:nvSpPr>
        <p:spPr>
          <a:xfrm>
            <a:off x="1295401" y="552925"/>
            <a:ext cx="9601196" cy="1089264"/>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1800"/>
              <a:buFont typeface="Times New Roman"/>
              <a:buNone/>
            </a:pPr>
            <a:r>
              <a:rPr b="1" lang="en-IN" sz="1800">
                <a:latin typeface="Times New Roman"/>
                <a:ea typeface="Times New Roman"/>
                <a:cs typeface="Times New Roman"/>
                <a:sym typeface="Times New Roman"/>
              </a:rPr>
              <a:t>Embedded C Program / Driver Program for Stepper Motor: Program to rotate stepper motor in clockwise direction for “M” steps, anti-clock wise direction for “N” steps.</a:t>
            </a:r>
            <a:endParaRPr/>
          </a:p>
        </p:txBody>
      </p:sp>
      <p:sp>
        <p:nvSpPr>
          <p:cNvPr id="312" name="Google Shape;312;p43"/>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SzPts val="2070"/>
              <a:buFont typeface="Noto Sans Symbols"/>
              <a:buChar char="▪"/>
            </a:pPr>
            <a:r>
              <a:rPr lang="en-IN" sz="1800">
                <a:latin typeface="Times New Roman"/>
                <a:ea typeface="Times New Roman"/>
                <a:cs typeface="Times New Roman"/>
                <a:sym typeface="Times New Roman"/>
              </a:rPr>
              <a:t>Total number of steps for one revolution = 200 steps (200 teeth shaft)</a:t>
            </a:r>
            <a:endParaRPr sz="1800">
              <a:latin typeface="Calibri"/>
              <a:ea typeface="Calibri"/>
              <a:cs typeface="Calibri"/>
              <a:sym typeface="Calibri"/>
            </a:endParaRPr>
          </a:p>
          <a:p>
            <a:pPr indent="0" lvl="0" marL="0" rtl="0" algn="l">
              <a:lnSpc>
                <a:spcPct val="47500"/>
              </a:lnSpc>
              <a:spcBef>
                <a:spcPts val="960"/>
              </a:spcBef>
              <a:spcAft>
                <a:spcPts val="0"/>
              </a:spcAft>
              <a:buSzPts val="2070"/>
              <a:buNone/>
            </a:pPr>
            <a:r>
              <a:t/>
            </a:r>
            <a:endParaRPr b="1" baseline="30000" sz="1800">
              <a:latin typeface="Noto Sans Symbols"/>
              <a:ea typeface="Noto Sans Symbols"/>
              <a:cs typeface="Noto Sans Symbols"/>
              <a:sym typeface="Noto Sans Symbols"/>
            </a:endParaRPr>
          </a:p>
          <a:p>
            <a:pPr indent="0" lvl="0" marL="0" rtl="0" algn="l">
              <a:lnSpc>
                <a:spcPct val="47500"/>
              </a:lnSpc>
              <a:spcBef>
                <a:spcPts val="960"/>
              </a:spcBef>
              <a:spcAft>
                <a:spcPts val="0"/>
              </a:spcAft>
              <a:buSzPts val="2070"/>
              <a:buNone/>
            </a:pPr>
            <a:r>
              <a:rPr b="1" baseline="30000" lang="en-IN" sz="1800">
                <a:latin typeface="Noto Sans Symbols"/>
                <a:ea typeface="Noto Sans Symbols"/>
                <a:cs typeface="Noto Sans Symbols"/>
                <a:sym typeface="Noto Sans Symbols"/>
              </a:rPr>
              <a:t>	</a:t>
            </a:r>
            <a:r>
              <a:rPr b="1" lang="en-IN" sz="1800">
                <a:latin typeface="Times New Roman"/>
                <a:ea typeface="Times New Roman"/>
                <a:cs typeface="Times New Roman"/>
                <a:sym typeface="Times New Roman"/>
              </a:rPr>
              <a:t>Step angle = 360°/200 = 1.8°</a:t>
            </a:r>
            <a:endParaRPr/>
          </a:p>
          <a:p>
            <a:pPr indent="0" lvl="0" marL="0" rtl="0" algn="l">
              <a:lnSpc>
                <a:spcPct val="47500"/>
              </a:lnSpc>
              <a:spcBef>
                <a:spcPts val="960"/>
              </a:spcBef>
              <a:spcAft>
                <a:spcPts val="0"/>
              </a:spcAft>
              <a:buSzPts val="2070"/>
              <a:buNone/>
            </a:pPr>
            <a:r>
              <a:t/>
            </a:r>
            <a:endParaRPr sz="1800">
              <a:latin typeface="Calibri"/>
              <a:ea typeface="Calibri"/>
              <a:cs typeface="Calibri"/>
              <a:sym typeface="Calibri"/>
            </a:endParaRPr>
          </a:p>
          <a:p>
            <a:pPr indent="-342900" lvl="0" marL="342900" rtl="0" algn="l">
              <a:lnSpc>
                <a:spcPct val="77000"/>
              </a:lnSpc>
              <a:spcBef>
                <a:spcPts val="960"/>
              </a:spcBef>
              <a:spcAft>
                <a:spcPts val="0"/>
              </a:spcAft>
              <a:buSzPts val="2070"/>
              <a:buFont typeface="Noto Sans Symbols"/>
              <a:buChar char="▪"/>
            </a:pPr>
            <a:r>
              <a:rPr lang="en-IN" sz="1800">
                <a:latin typeface="Times New Roman"/>
                <a:ea typeface="Times New Roman"/>
                <a:cs typeface="Times New Roman"/>
                <a:sym typeface="Times New Roman"/>
              </a:rPr>
              <a:t>Use appropriate delay in between consequent steps, to achieve required RPM</a:t>
            </a:r>
            <a:endParaRPr sz="1800">
              <a:latin typeface="Calibri"/>
              <a:ea typeface="Calibri"/>
              <a:cs typeface="Calibri"/>
              <a:sym typeface="Calibri"/>
            </a:endParaRPr>
          </a:p>
          <a:p>
            <a:pPr indent="-211455" lvl="0" marL="342900" rtl="0" algn="l">
              <a:lnSpc>
                <a:spcPct val="77000"/>
              </a:lnSpc>
              <a:spcBef>
                <a:spcPts val="960"/>
              </a:spcBef>
              <a:spcAft>
                <a:spcPts val="0"/>
              </a:spcAft>
              <a:buSzPts val="2070"/>
              <a:buFont typeface="Noto Sans Symbols"/>
              <a:buNone/>
            </a:pPr>
            <a:r>
              <a:t/>
            </a:r>
            <a:endParaRPr sz="1800">
              <a:latin typeface="Calibri"/>
              <a:ea typeface="Calibri"/>
              <a:cs typeface="Calibri"/>
              <a:sym typeface="Calibri"/>
            </a:endParaRPr>
          </a:p>
          <a:p>
            <a:pPr indent="-342900" lvl="0" marL="342900" rtl="0" algn="l">
              <a:lnSpc>
                <a:spcPct val="77000"/>
              </a:lnSpc>
              <a:spcBef>
                <a:spcPts val="960"/>
              </a:spcBef>
              <a:spcAft>
                <a:spcPts val="0"/>
              </a:spcAft>
              <a:buSzPts val="2070"/>
              <a:buFont typeface="Noto Sans Symbols"/>
              <a:buChar char="▪"/>
            </a:pPr>
            <a:r>
              <a:rPr lang="en-IN" sz="1800">
                <a:latin typeface="Times New Roman"/>
                <a:ea typeface="Times New Roman"/>
                <a:cs typeface="Times New Roman"/>
                <a:sym typeface="Times New Roman"/>
              </a:rPr>
              <a:t>2Phase, 4winding stepper motor is used, along with driver circuit built using the ULN 2803, 12v power is used to drive the stepper motor. Digital input generated by the microcontroller, is used to drive and control the direction and rotation of stepper motors.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4"/>
          <p:cNvSpPr txBox="1"/>
          <p:nvPr/>
        </p:nvSpPr>
        <p:spPr>
          <a:xfrm>
            <a:off x="3039447" y="275637"/>
            <a:ext cx="6244512" cy="6306726"/>
          </a:xfrm>
          <a:prstGeom prst="rect">
            <a:avLst/>
          </a:prstGeom>
          <a:noFill/>
          <a:ln>
            <a:noFill/>
          </a:ln>
        </p:spPr>
        <p:txBody>
          <a:bodyPr anchorCtr="0" anchor="t" bIns="45700" lIns="91425" spcFirstLastPara="1" rIns="91425" wrap="square" tIns="45700">
            <a:spAutoFit/>
          </a:bodyPr>
          <a:lstStyle/>
          <a:p>
            <a:pPr indent="0" lvl="0" marL="38100" marR="0" rtl="0" algn="l">
              <a:lnSpc>
                <a:spcPct val="100000"/>
              </a:lnSpc>
              <a:spcBef>
                <a:spcPts val="0"/>
              </a:spcBef>
              <a:spcAft>
                <a:spcPts val="0"/>
              </a:spcAft>
              <a:buClr>
                <a:srgbClr val="000000"/>
              </a:buClr>
              <a:buSzPts val="1200"/>
              <a:buFont typeface="Arial"/>
              <a:buNone/>
            </a:pPr>
            <a:r>
              <a:rPr b="1" i="1" lang="en-IN" sz="1200" u="none" cap="none" strike="noStrike">
                <a:solidFill>
                  <a:schemeClr val="dk1"/>
                </a:solidFill>
                <a:latin typeface="Times New Roman"/>
                <a:ea typeface="Times New Roman"/>
                <a:cs typeface="Times New Roman"/>
                <a:sym typeface="Times New Roman"/>
              </a:rPr>
              <a:t>//P0.16 to P0.19 are connected to Windings of SMotor</a:t>
            </a:r>
            <a:endParaRPr b="1" i="0" sz="1000" u="none" cap="none" strike="noStrike">
              <a:solidFill>
                <a:schemeClr val="dk1"/>
              </a:solidFill>
              <a:latin typeface="Calibri"/>
              <a:ea typeface="Calibri"/>
              <a:cs typeface="Calibri"/>
              <a:sym typeface="Calibri"/>
            </a:endParaRPr>
          </a:p>
          <a:p>
            <a:pPr indent="0" lvl="0" marL="0" marR="0" rtl="0" algn="l">
              <a:lnSpc>
                <a:spcPct val="154166"/>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r>
              <a:rPr b="1" i="0" lang="en-IN" sz="1200" u="none" cap="none" strike="noStrike">
                <a:solidFill>
                  <a:schemeClr val="dk1"/>
                </a:solidFill>
                <a:latin typeface="Times New Roman"/>
                <a:ea typeface="Times New Roman"/>
                <a:cs typeface="Times New Roman"/>
                <a:sym typeface="Times New Roman"/>
              </a:rPr>
              <a:t>#include &lt;lpc214x.h&gt;</a:t>
            </a:r>
            <a:endParaRPr b="1" i="0" sz="1000" u="none" cap="none" strike="noStrike">
              <a:solidFill>
                <a:schemeClr val="dk1"/>
              </a:solidFill>
              <a:latin typeface="Calibri"/>
              <a:ea typeface="Calibri"/>
              <a:cs typeface="Calibri"/>
              <a:sym typeface="Calibri"/>
            </a:endParaRPr>
          </a:p>
          <a:p>
            <a:pPr indent="0" lvl="0" marL="0" marR="0" rtl="0" algn="l">
              <a:lnSpc>
                <a:spcPct val="230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void delay_ms(unsigned int j);</a:t>
            </a:r>
            <a:endParaRPr b="1" i="0" sz="1000" u="none" cap="none" strike="noStrike">
              <a:solidFill>
                <a:schemeClr val="dk1"/>
              </a:solidFill>
              <a:latin typeface="Calibri"/>
              <a:ea typeface="Calibri"/>
              <a:cs typeface="Calibri"/>
              <a:sym typeface="Calibri"/>
            </a:endParaRPr>
          </a:p>
          <a:p>
            <a:pPr indent="0" lvl="0" marL="0" marR="0" rtl="0" algn="l">
              <a:lnSpc>
                <a:spcPct val="240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int main()</a:t>
            </a:r>
            <a:endParaRPr b="1" i="0" sz="1000" u="none" cap="none" strike="noStrike">
              <a:solidFill>
                <a:schemeClr val="dk1"/>
              </a:solidFill>
              <a:latin typeface="Calibri"/>
              <a:ea typeface="Calibri"/>
              <a:cs typeface="Calibri"/>
              <a:sym typeface="Calibri"/>
            </a:endParaRPr>
          </a:p>
          <a:p>
            <a:pPr indent="0" lvl="0" marL="0" marR="0" rtl="0" algn="l">
              <a:lnSpc>
                <a:spcPct val="230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a:t>
            </a:r>
            <a:endParaRPr b="1" i="0" sz="1000" u="none" cap="none" strike="noStrike">
              <a:solidFill>
                <a:schemeClr val="dk1"/>
              </a:solidFill>
              <a:latin typeface="Calibri"/>
              <a:ea typeface="Calibri"/>
              <a:cs typeface="Calibri"/>
              <a:sym typeface="Calibri"/>
            </a:endParaRPr>
          </a:p>
          <a:p>
            <a:pPr indent="0" lvl="0" marL="0" marR="0" rtl="0" algn="l">
              <a:lnSpc>
                <a:spcPct val="290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38100" lvl="0" marL="177800" marR="1718310" rtl="0" algn="l">
              <a:lnSpc>
                <a:spcPct val="119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unsigned int no_of_steps_clk = 100, no_of_steps_aclk = 100; IO0DIR |= 0x00FF0000</a:t>
            </a:r>
            <a:r>
              <a:rPr b="1" i="1" lang="en-IN" sz="1200" u="none" cap="none" strike="noStrike">
                <a:solidFill>
                  <a:schemeClr val="dk1"/>
                </a:solidFill>
                <a:latin typeface="Times New Roman"/>
                <a:ea typeface="Times New Roman"/>
                <a:cs typeface="Times New Roman"/>
                <a:sym typeface="Times New Roman"/>
              </a:rPr>
              <a:t>; // to set P0.16 to P0.23 as o/ps</a:t>
            </a:r>
            <a:r>
              <a:rPr b="1" i="0" lang="en-IN" sz="1200" u="none" cap="none" strike="noStrike">
                <a:solidFill>
                  <a:schemeClr val="dk1"/>
                </a:solidFill>
                <a:latin typeface="Times New Roman"/>
                <a:ea typeface="Times New Roman"/>
                <a:cs typeface="Times New Roman"/>
                <a:sym typeface="Times New Roman"/>
              </a:rPr>
              <a:t> do{</a:t>
            </a:r>
            <a:endParaRPr b="1" i="0" sz="1000" u="none" cap="none" strike="noStrike">
              <a:solidFill>
                <a:schemeClr val="dk1"/>
              </a:solidFill>
              <a:latin typeface="Calibri"/>
              <a:ea typeface="Calibri"/>
              <a:cs typeface="Calibri"/>
              <a:sym typeface="Calibri"/>
            </a:endParaRPr>
          </a:p>
          <a:p>
            <a:pPr indent="0" lvl="0" marL="0" marR="0" rtl="0" algn="l">
              <a:lnSpc>
                <a:spcPct val="1535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177800" marR="80010" rtl="0" algn="just">
              <a:lnSpc>
                <a:spcPct val="115000"/>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IO0CLR = 0X000F0000;IO0SET = 0X00010000;delay_ms(10);if(--no_of_steps_clk == 0) break; IO0CLR = 0X000F0000;IO0SET = 0X00020000;delay_ms(10);if(--no_of_steps_clk == 0) break; IO0CLR = 0X000F0000;IO0SET = 0X00040000;delay_ms(10);if(--no_of_steps_clk == 0) break; IO0CLR = 0X000F0000;IO0SET = 0X00080000;delay_ms(10);if(--no_of_steps_clk == 0) break; </a:t>
            </a:r>
            <a:r>
              <a:rPr b="1" i="0" lang="en-IN" sz="1200" u="none" cap="none" strike="noStrike">
                <a:solidFill>
                  <a:schemeClr val="dk1"/>
                </a:solidFill>
                <a:latin typeface="Times New Roman"/>
                <a:ea typeface="Times New Roman"/>
                <a:cs typeface="Times New Roman"/>
                <a:sym typeface="Times New Roman"/>
              </a:rPr>
              <a:t>}while(1);</a:t>
            </a:r>
            <a:endParaRPr b="1" i="0" sz="1000" u="none" cap="none" strike="noStrike">
              <a:solidFill>
                <a:schemeClr val="dk1"/>
              </a:solidFill>
              <a:latin typeface="Calibri"/>
              <a:ea typeface="Calibri"/>
              <a:cs typeface="Calibri"/>
              <a:sym typeface="Calibri"/>
            </a:endParaRPr>
          </a:p>
          <a:p>
            <a:pPr indent="0" lvl="0" marL="0" marR="0" rtl="0" algn="l">
              <a:lnSpc>
                <a:spcPct val="45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17780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do{</a:t>
            </a:r>
            <a:endParaRPr b="1" i="0" sz="1000" u="none" cap="none" strike="noStrike">
              <a:solidFill>
                <a:schemeClr val="dk1"/>
              </a:solidFill>
              <a:latin typeface="Calibri"/>
              <a:ea typeface="Calibri"/>
              <a:cs typeface="Calibri"/>
              <a:sym typeface="Calibri"/>
            </a:endParaRPr>
          </a:p>
          <a:p>
            <a:pPr indent="0" lvl="0" marL="0" marR="0" rtl="0" algn="l">
              <a:lnSpc>
                <a:spcPct val="225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177800" marR="0" rtl="0" algn="l">
              <a:lnSpc>
                <a:spcPct val="100000"/>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IO0CLR = 0X000F0000;IO0SET = 0X00080000;delay_ms(10);if(--no_of_steps_aclk == 0) break;</a:t>
            </a:r>
            <a:endParaRPr b="1" i="0" sz="1000" u="none" cap="none" strike="noStrike">
              <a:solidFill>
                <a:schemeClr val="dk1"/>
              </a:solidFill>
              <a:latin typeface="Calibri"/>
              <a:ea typeface="Calibri"/>
              <a:cs typeface="Calibri"/>
              <a:sym typeface="Calibri"/>
            </a:endParaRPr>
          </a:p>
          <a:p>
            <a:pPr indent="0" lvl="0" marL="0" marR="0" rtl="0" algn="l">
              <a:lnSpc>
                <a:spcPct val="210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177800" marR="0" rtl="0" algn="l">
              <a:lnSpc>
                <a:spcPct val="100000"/>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IO0CLR = 0X000F0000;IO0SET = 0X00040000;delay_ms(10);if(--no_of_steps_aclk == 0) break;</a:t>
            </a:r>
            <a:endParaRPr b="1" i="0" sz="1000" u="none" cap="none" strike="noStrike">
              <a:solidFill>
                <a:schemeClr val="dk1"/>
              </a:solidFill>
              <a:latin typeface="Calibri"/>
              <a:ea typeface="Calibri"/>
              <a:cs typeface="Calibri"/>
              <a:sym typeface="Calibri"/>
            </a:endParaRPr>
          </a:p>
          <a:p>
            <a:pPr indent="0" lvl="0" marL="0" marR="0" rtl="0" algn="l">
              <a:lnSpc>
                <a:spcPct val="225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177800" marR="0" rtl="0" algn="l">
              <a:lnSpc>
                <a:spcPct val="100000"/>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IO0CLR = 0X000F0000;IO0SET = 0X00020000;delay_ms(10);if(--no_of_steps_aclk == 0) break;</a:t>
            </a:r>
            <a:endParaRPr b="1" i="0" sz="1000" u="none" cap="none" strike="noStrike">
              <a:solidFill>
                <a:schemeClr val="dk1"/>
              </a:solidFill>
              <a:latin typeface="Calibri"/>
              <a:ea typeface="Calibri"/>
              <a:cs typeface="Calibri"/>
              <a:sym typeface="Calibri"/>
            </a:endParaRPr>
          </a:p>
          <a:p>
            <a:pPr indent="0" lvl="0" marL="0" marR="0" rtl="0" algn="l">
              <a:lnSpc>
                <a:spcPct val="210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177800" marR="0" rtl="0" algn="l">
              <a:lnSpc>
                <a:spcPct val="100000"/>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IO0CLR = 0X000F0000;IO0SET = 0X00010000;delay_ms(10);if(--no_of_steps_aclk == 0) break;</a:t>
            </a:r>
            <a:endParaRPr b="1" i="0" sz="1000" u="none" cap="none" strike="noStrike">
              <a:solidFill>
                <a:schemeClr val="dk1"/>
              </a:solidFill>
              <a:latin typeface="Calibri"/>
              <a:ea typeface="Calibri"/>
              <a:cs typeface="Calibri"/>
              <a:sym typeface="Calibri"/>
            </a:endParaRPr>
          </a:p>
          <a:p>
            <a:pPr indent="0" lvl="0" marL="0" marR="0" rtl="0" algn="l">
              <a:lnSpc>
                <a:spcPct val="210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17780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}while(1);</a:t>
            </a:r>
            <a:endParaRPr b="1" i="0" sz="1000" u="none" cap="none" strike="noStrike">
              <a:solidFill>
                <a:schemeClr val="dk1"/>
              </a:solidFill>
              <a:latin typeface="Calibri"/>
              <a:ea typeface="Calibri"/>
              <a:cs typeface="Calibri"/>
              <a:sym typeface="Calibri"/>
            </a:endParaRPr>
          </a:p>
          <a:p>
            <a:pPr indent="0" lvl="0" marL="0" marR="0" rtl="0" algn="l">
              <a:lnSpc>
                <a:spcPct val="240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17780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IO0CLR = 0X00FF0000;</a:t>
            </a:r>
            <a:endParaRPr b="1" i="0" sz="1000" u="none" cap="none" strike="noStrike">
              <a:solidFill>
                <a:schemeClr val="dk1"/>
              </a:solidFill>
              <a:latin typeface="Calibri"/>
              <a:ea typeface="Calibri"/>
              <a:cs typeface="Calibri"/>
              <a:sym typeface="Calibri"/>
            </a:endParaRPr>
          </a:p>
          <a:p>
            <a:pPr indent="0" lvl="0" marL="0" marR="0" rtl="0" algn="l">
              <a:lnSpc>
                <a:spcPct val="230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17780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while(1);</a:t>
            </a:r>
            <a:endParaRPr b="1" i="0" sz="1000" u="none" cap="none" strike="noStrike">
              <a:solidFill>
                <a:schemeClr val="dk1"/>
              </a:solidFill>
              <a:latin typeface="Calibri"/>
              <a:ea typeface="Calibri"/>
              <a:cs typeface="Calibri"/>
              <a:sym typeface="Calibri"/>
            </a:endParaRPr>
          </a:p>
          <a:p>
            <a:pPr indent="0" lvl="0" marL="0" marR="0" rtl="0" algn="l">
              <a:lnSpc>
                <a:spcPct val="230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a:t>
            </a:r>
            <a:endParaRPr b="1" i="0" sz="1000" u="none" cap="none" strike="noStrike">
              <a:solidFill>
                <a:schemeClr val="dk1"/>
              </a:solidFill>
              <a:latin typeface="Calibri"/>
              <a:ea typeface="Calibri"/>
              <a:cs typeface="Calibri"/>
              <a:sym typeface="Calibri"/>
            </a:endParaRPr>
          </a:p>
          <a:p>
            <a:pPr indent="0" lvl="0" marL="0" marR="0" rtl="0" algn="l">
              <a:lnSpc>
                <a:spcPct val="230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void delay_ms(unsigned int j)</a:t>
            </a:r>
            <a:endParaRPr b="1" i="0" sz="1000" u="none" cap="none" strike="noStrike">
              <a:solidFill>
                <a:schemeClr val="dk1"/>
              </a:solidFill>
              <a:latin typeface="Calibri"/>
              <a:ea typeface="Calibri"/>
              <a:cs typeface="Calibri"/>
              <a:sym typeface="Calibri"/>
            </a:endParaRPr>
          </a:p>
          <a:p>
            <a:pPr indent="0" lvl="0" marL="0" marR="0" rtl="0" algn="l">
              <a:lnSpc>
                <a:spcPct val="35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a:t>
            </a:r>
            <a:endParaRPr b="1" i="0" sz="1000" u="none" cap="none" strike="noStrike">
              <a:solidFill>
                <a:schemeClr val="dk1"/>
              </a:solidFill>
              <a:latin typeface="Calibri"/>
              <a:ea typeface="Calibri"/>
              <a:cs typeface="Calibri"/>
              <a:sym typeface="Calibri"/>
            </a:endParaRPr>
          </a:p>
          <a:p>
            <a:pPr indent="0" lvl="0" marL="0" marR="0" rtl="0" algn="l">
              <a:lnSpc>
                <a:spcPct val="25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7620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unsigned int x,i;</a:t>
            </a:r>
            <a:endParaRPr b="1" i="0" sz="1000" u="none" cap="none" strike="noStrike">
              <a:solidFill>
                <a:schemeClr val="dk1"/>
              </a:solidFill>
              <a:latin typeface="Calibri"/>
              <a:ea typeface="Calibri"/>
              <a:cs typeface="Calibri"/>
              <a:sym typeface="Calibri"/>
            </a:endParaRPr>
          </a:p>
          <a:p>
            <a:pPr indent="0" lvl="0" marL="0" marR="0" rtl="0" algn="l">
              <a:lnSpc>
                <a:spcPct val="25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7620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for(i=0;i&lt;j;i++)</a:t>
            </a:r>
            <a:endParaRPr b="1" i="0" sz="1000" u="none" cap="none" strike="noStrike">
              <a:solidFill>
                <a:schemeClr val="dk1"/>
              </a:solidFill>
              <a:latin typeface="Calibri"/>
              <a:ea typeface="Calibri"/>
              <a:cs typeface="Calibri"/>
              <a:sym typeface="Calibri"/>
            </a:endParaRPr>
          </a:p>
          <a:p>
            <a:pPr indent="0" lvl="0" marL="0" marR="0" rtl="0" algn="l">
              <a:lnSpc>
                <a:spcPct val="25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11430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a:t>
            </a:r>
            <a:endParaRPr b="1" i="0" sz="1000" u="none" cap="none" strike="noStrike">
              <a:solidFill>
                <a:schemeClr val="dk1"/>
              </a:solidFill>
              <a:latin typeface="Calibri"/>
              <a:ea typeface="Calibri"/>
              <a:cs typeface="Calibri"/>
              <a:sym typeface="Calibri"/>
            </a:endParaRPr>
          </a:p>
          <a:p>
            <a:pPr indent="0" lvl="0" marL="0" marR="0" rtl="0" algn="l">
              <a:lnSpc>
                <a:spcPct val="25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22860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for(x=0; x&lt;10000; x++);</a:t>
            </a:r>
            <a:endParaRPr b="1" i="0" sz="1000" u="none" cap="none" strike="noStrike">
              <a:solidFill>
                <a:schemeClr val="dk1"/>
              </a:solidFill>
              <a:latin typeface="Calibri"/>
              <a:ea typeface="Calibri"/>
              <a:cs typeface="Calibri"/>
              <a:sym typeface="Calibri"/>
            </a:endParaRPr>
          </a:p>
          <a:p>
            <a:pPr indent="0" lvl="0" marL="0" marR="0" rtl="0" algn="l">
              <a:lnSpc>
                <a:spcPct val="25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11430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a:t>
            </a:r>
            <a:endParaRPr b="1" i="0" sz="1000" u="none" cap="none" strike="noStrike">
              <a:solidFill>
                <a:schemeClr val="dk1"/>
              </a:solidFill>
              <a:latin typeface="Calibri"/>
              <a:ea typeface="Calibri"/>
              <a:cs typeface="Calibri"/>
              <a:sym typeface="Calibri"/>
            </a:endParaRPr>
          </a:p>
          <a:p>
            <a:pPr indent="0" lvl="0" marL="0" marR="0" rtl="0" algn="l">
              <a:lnSpc>
                <a:spcPct val="2500"/>
              </a:lnSpc>
              <a:spcBef>
                <a:spcPts val="0"/>
              </a:spcBef>
              <a:spcAft>
                <a:spcPts val="0"/>
              </a:spcAft>
              <a:buClr>
                <a:srgbClr val="000000"/>
              </a:buClr>
              <a:buSzPts val="1000"/>
              <a:buFont typeface="Arial"/>
              <a:buNone/>
            </a:pPr>
            <a:r>
              <a:rPr b="1" i="0" lang="en-IN" sz="1000" u="none" cap="none" strike="noStrike">
                <a:solidFill>
                  <a:schemeClr val="dk1"/>
                </a:solidFill>
                <a:latin typeface="Times New Roman"/>
                <a:ea typeface="Times New Roman"/>
                <a:cs typeface="Times New Roman"/>
                <a:sym typeface="Times New Roman"/>
              </a:rPr>
              <a:t> </a:t>
            </a:r>
            <a:endParaRPr b="1" i="0" sz="1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rPr b="1" i="0" lang="en-IN" sz="1200" u="none" cap="none" strike="noStrike">
                <a:solidFill>
                  <a:schemeClr val="dk1"/>
                </a:solidFill>
                <a:latin typeface="Times New Roman"/>
                <a:ea typeface="Times New Roman"/>
                <a:cs typeface="Times New Roman"/>
                <a:sym typeface="Times New Roman"/>
              </a:rPr>
              <a:t>}</a:t>
            </a:r>
            <a:endParaRPr b="1" i="0" sz="1000" u="none" cap="none" strike="noStrike">
              <a:solidFill>
                <a:schemeClr val="dk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5"/>
          <p:cNvSpPr txBox="1"/>
          <p:nvPr>
            <p:ph type="title"/>
          </p:nvPr>
        </p:nvSpPr>
        <p:spPr>
          <a:xfrm>
            <a:off x="1295401" y="720875"/>
            <a:ext cx="9601196" cy="82800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2400"/>
              <a:buFont typeface="Times New Roman"/>
              <a:buNone/>
            </a:pPr>
            <a:r>
              <a:rPr b="1" lang="en-IN" sz="2400">
                <a:latin typeface="Times New Roman"/>
                <a:ea typeface="Times New Roman"/>
                <a:cs typeface="Times New Roman"/>
                <a:sym typeface="Times New Roman"/>
              </a:rPr>
              <a:t>Seven Segment Display Interface</a:t>
            </a:r>
            <a:endParaRPr sz="5400"/>
          </a:p>
        </p:txBody>
      </p:sp>
      <p:sp>
        <p:nvSpPr>
          <p:cNvPr id="323" name="Google Shape;323;p45"/>
          <p:cNvSpPr txBox="1"/>
          <p:nvPr>
            <p:ph idx="1" type="body"/>
          </p:nvPr>
        </p:nvSpPr>
        <p:spPr>
          <a:xfrm>
            <a:off x="1148833" y="1387086"/>
            <a:ext cx="9601196" cy="4485607"/>
          </a:xfrm>
          <a:prstGeom prst="rect">
            <a:avLst/>
          </a:prstGeom>
          <a:noFill/>
          <a:ln>
            <a:noFill/>
          </a:ln>
        </p:spPr>
        <p:txBody>
          <a:bodyPr anchorCtr="0" anchor="t" bIns="45700" lIns="91425" spcFirstLastPara="1" rIns="91425" wrap="square" tIns="45700">
            <a:normAutofit/>
          </a:bodyPr>
          <a:lstStyle/>
          <a:p>
            <a:pPr indent="-285750" lvl="0" marL="285750" rtl="0" algn="l">
              <a:lnSpc>
                <a:spcPct val="100000"/>
              </a:lnSpc>
              <a:spcBef>
                <a:spcPts val="0"/>
              </a:spcBef>
              <a:spcAft>
                <a:spcPts val="0"/>
              </a:spcAft>
              <a:buSzPts val="2070"/>
              <a:buChar char="•"/>
            </a:pPr>
            <a:r>
              <a:rPr lang="en-IN" sz="1800">
                <a:latin typeface="Times New Roman"/>
                <a:ea typeface="Times New Roman"/>
                <a:cs typeface="Times New Roman"/>
                <a:sym typeface="Times New Roman"/>
              </a:rPr>
              <a:t>Seven Segment displays, are more preferred compared to normal LEDs</a:t>
            </a:r>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These displays are visible during all the times of a day, can be seen from long distance and very cost effective</a:t>
            </a:r>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One 8 bit shift register is required to drive one seven segment display, as each seven segment display requires 8 bits of information, to drive 8 segments a to dp</a:t>
            </a:r>
            <a:endParaRPr sz="1800">
              <a:latin typeface="Times New Roman"/>
              <a:ea typeface="Times New Roman"/>
              <a:cs typeface="Times New Roman"/>
              <a:sym typeface="Times New Roman"/>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The seven segment displays are available in two types, </a:t>
            </a:r>
            <a:endParaRPr/>
          </a:p>
          <a:p>
            <a:pPr indent="-285750" lvl="1" marL="7429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common anode display and common cathode display</a:t>
            </a:r>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In common anode display, applying ‘0’ voltage to the cathodes</a:t>
            </a:r>
            <a:endParaRPr/>
          </a:p>
          <a:p>
            <a:pPr indent="0" lvl="0" marL="0" rtl="0" algn="l">
              <a:lnSpc>
                <a:spcPct val="100000"/>
              </a:lnSpc>
              <a:spcBef>
                <a:spcPts val="960"/>
              </a:spcBef>
              <a:spcAft>
                <a:spcPts val="0"/>
              </a:spcAft>
              <a:buSzPts val="2070"/>
              <a:buNone/>
            </a:pPr>
            <a:r>
              <a:rPr lang="en-IN" sz="1800">
                <a:latin typeface="Times New Roman"/>
                <a:ea typeface="Times New Roman"/>
                <a:cs typeface="Times New Roman"/>
                <a:sym typeface="Times New Roman"/>
              </a:rPr>
              <a:t>	 of the segments, will enable the segment to glow.</a:t>
            </a:r>
            <a:endParaRPr sz="3200"/>
          </a:p>
        </p:txBody>
      </p:sp>
      <p:pic>
        <p:nvPicPr>
          <p:cNvPr id="324" name="Google Shape;324;p45"/>
          <p:cNvPicPr preferRelativeResize="0"/>
          <p:nvPr/>
        </p:nvPicPr>
        <p:blipFill rotWithShape="1">
          <a:blip r:embed="rId3">
            <a:alphaModFix/>
          </a:blip>
          <a:srcRect b="0" l="0" r="0" t="0"/>
          <a:stretch/>
        </p:blipFill>
        <p:spPr>
          <a:xfrm>
            <a:off x="7641771" y="2873828"/>
            <a:ext cx="3740314" cy="282638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6"/>
          <p:cNvSpPr txBox="1"/>
          <p:nvPr>
            <p:ph type="title"/>
          </p:nvPr>
        </p:nvSpPr>
        <p:spPr>
          <a:xfrm>
            <a:off x="1290639" y="748866"/>
            <a:ext cx="9601196" cy="52009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2000"/>
              <a:buFont typeface="Times New Roman"/>
              <a:buNone/>
            </a:pPr>
            <a:r>
              <a:rPr lang="en-IN" sz="2000">
                <a:latin typeface="Times New Roman"/>
                <a:ea typeface="Times New Roman"/>
                <a:cs typeface="Times New Roman"/>
                <a:sym typeface="Times New Roman"/>
              </a:rPr>
              <a:t>To display ‘3’, we have to send following bit pattern</a:t>
            </a:r>
            <a:endParaRPr sz="4800"/>
          </a:p>
        </p:txBody>
      </p:sp>
      <p:graphicFrame>
        <p:nvGraphicFramePr>
          <p:cNvPr id="330" name="Google Shape;330;p46"/>
          <p:cNvGraphicFramePr/>
          <p:nvPr/>
        </p:nvGraphicFramePr>
        <p:xfrm>
          <a:off x="821872" y="4510754"/>
          <a:ext cx="3000000" cy="3000000"/>
        </p:xfrm>
        <a:graphic>
          <a:graphicData uri="http://schemas.openxmlformats.org/drawingml/2006/table">
            <a:tbl>
              <a:tblPr>
                <a:noFill/>
                <a:tableStyleId>{34C7F970-7081-4F63-99DB-C963468159E0}</a:tableStyleId>
              </a:tblPr>
              <a:tblGrid>
                <a:gridCol w="609600"/>
                <a:gridCol w="609600"/>
                <a:gridCol w="596900"/>
                <a:gridCol w="596900"/>
                <a:gridCol w="596900"/>
                <a:gridCol w="596900"/>
                <a:gridCol w="596900"/>
                <a:gridCol w="596900"/>
              </a:tblGrid>
              <a:tr h="233050">
                <a:tc>
                  <a:txBody>
                    <a:bodyPr/>
                    <a:lstStyle/>
                    <a:p>
                      <a:pPr indent="0" lvl="0" marL="0" marR="0" rtl="0" algn="ctr">
                        <a:lnSpc>
                          <a:spcPct val="100000"/>
                        </a:lnSpc>
                        <a:spcBef>
                          <a:spcPts val="0"/>
                        </a:spcBef>
                        <a:spcAft>
                          <a:spcPts val="0"/>
                        </a:spcAft>
                        <a:buClr>
                          <a:srgbClr val="000000"/>
                        </a:buClr>
                        <a:buSzPts val="1600"/>
                        <a:buFont typeface="Arial"/>
                        <a:buNone/>
                      </a:pPr>
                      <a:r>
                        <a:rPr lang="en-IN" sz="1600" u="none" cap="none" strike="noStrike"/>
                        <a:t>DP</a:t>
                      </a:r>
                      <a:endParaRPr sz="1000" u="none" cap="none" strike="noStrike">
                        <a:latin typeface="Calibri"/>
                        <a:ea typeface="Calibri"/>
                        <a:cs typeface="Calibri"/>
                        <a:sym typeface="Calibri"/>
                      </a:endParaRPr>
                    </a:p>
                  </a:txBody>
                  <a:tcPr marT="0" marB="0" marR="0" marL="0" anchor="b"/>
                </a:tc>
                <a:tc>
                  <a:txBody>
                    <a:bodyPr/>
                    <a:lstStyle/>
                    <a:p>
                      <a:pPr indent="0" lvl="0" marL="215900" marR="0" rtl="0" algn="l">
                        <a:lnSpc>
                          <a:spcPct val="100000"/>
                        </a:lnSpc>
                        <a:spcBef>
                          <a:spcPts val="0"/>
                        </a:spcBef>
                        <a:spcAft>
                          <a:spcPts val="0"/>
                        </a:spcAft>
                        <a:buClr>
                          <a:srgbClr val="000000"/>
                        </a:buClr>
                        <a:buSzPts val="1600"/>
                        <a:buFont typeface="Arial"/>
                        <a:buNone/>
                      </a:pPr>
                      <a:r>
                        <a:rPr lang="en-IN" sz="1600" u="none" cap="none" strike="noStrike"/>
                        <a:t>G</a:t>
                      </a:r>
                      <a:endParaRPr sz="1000" u="none" cap="none" strike="noStrike">
                        <a:latin typeface="Calibri"/>
                        <a:ea typeface="Calibri"/>
                        <a:cs typeface="Calibri"/>
                        <a:sym typeface="Calibri"/>
                      </a:endParaRPr>
                    </a:p>
                  </a:txBody>
                  <a:tcPr marT="0" marB="0" marR="0" marL="0" anchor="b"/>
                </a:tc>
                <a:tc>
                  <a:txBody>
                    <a:bodyPr/>
                    <a:lstStyle/>
                    <a:p>
                      <a:pPr indent="0" lvl="0" marL="254000" marR="0" rtl="0" algn="l">
                        <a:lnSpc>
                          <a:spcPct val="100000"/>
                        </a:lnSpc>
                        <a:spcBef>
                          <a:spcPts val="0"/>
                        </a:spcBef>
                        <a:spcAft>
                          <a:spcPts val="0"/>
                        </a:spcAft>
                        <a:buClr>
                          <a:srgbClr val="000000"/>
                        </a:buClr>
                        <a:buSzPts val="1600"/>
                        <a:buFont typeface="Arial"/>
                        <a:buNone/>
                      </a:pPr>
                      <a:r>
                        <a:rPr lang="en-IN" sz="1600" u="none" cap="none" strike="noStrike"/>
                        <a:t>f</a:t>
                      </a:r>
                      <a:endParaRPr sz="1000" u="none" cap="none" strike="noStrike">
                        <a:latin typeface="Calibri"/>
                        <a:ea typeface="Calibri"/>
                        <a:cs typeface="Calibri"/>
                        <a:sym typeface="Calibri"/>
                      </a:endParaRPr>
                    </a:p>
                  </a:txBody>
                  <a:tcPr marT="0" marB="0" marR="0" marL="0" anchor="b"/>
                </a:tc>
                <a:tc>
                  <a:txBody>
                    <a:bodyPr/>
                    <a:lstStyle/>
                    <a:p>
                      <a:pPr indent="0" lvl="0" marL="241300" marR="0" rtl="0" algn="l">
                        <a:lnSpc>
                          <a:spcPct val="100000"/>
                        </a:lnSpc>
                        <a:spcBef>
                          <a:spcPts val="0"/>
                        </a:spcBef>
                        <a:spcAft>
                          <a:spcPts val="0"/>
                        </a:spcAft>
                        <a:buClr>
                          <a:srgbClr val="000000"/>
                        </a:buClr>
                        <a:buSzPts val="1600"/>
                        <a:buFont typeface="Arial"/>
                        <a:buNone/>
                      </a:pPr>
                      <a:r>
                        <a:rPr lang="en-IN" sz="1600" u="none" cap="none" strike="noStrike"/>
                        <a:t>e</a:t>
                      </a:r>
                      <a:endParaRPr sz="1000" u="none" cap="none" strike="noStrike">
                        <a:latin typeface="Calibri"/>
                        <a:ea typeface="Calibri"/>
                        <a:cs typeface="Calibri"/>
                        <a:sym typeface="Calibri"/>
                      </a:endParaRPr>
                    </a:p>
                  </a:txBody>
                  <a:tcPr marT="0" marB="0" marR="0" marL="0" anchor="b"/>
                </a:tc>
                <a:tc>
                  <a:txBody>
                    <a:bodyPr/>
                    <a:lstStyle/>
                    <a:p>
                      <a:pPr indent="0" lvl="0" marL="228600" marR="0" rtl="0" algn="l">
                        <a:lnSpc>
                          <a:spcPct val="100000"/>
                        </a:lnSpc>
                        <a:spcBef>
                          <a:spcPts val="0"/>
                        </a:spcBef>
                        <a:spcAft>
                          <a:spcPts val="0"/>
                        </a:spcAft>
                        <a:buClr>
                          <a:srgbClr val="000000"/>
                        </a:buClr>
                        <a:buSzPts val="1600"/>
                        <a:buFont typeface="Arial"/>
                        <a:buNone/>
                      </a:pPr>
                      <a:r>
                        <a:rPr lang="en-IN" sz="1600" u="none" cap="none" strike="noStrike"/>
                        <a:t>d</a:t>
                      </a:r>
                      <a:endParaRPr sz="1000" u="none" cap="none" strike="noStrike">
                        <a:latin typeface="Calibri"/>
                        <a:ea typeface="Calibri"/>
                        <a:cs typeface="Calibri"/>
                        <a:sym typeface="Calibri"/>
                      </a:endParaRPr>
                    </a:p>
                  </a:txBody>
                  <a:tcPr marT="0" marB="0" marR="0" marL="0" anchor="b"/>
                </a:tc>
                <a:tc>
                  <a:txBody>
                    <a:bodyPr/>
                    <a:lstStyle/>
                    <a:p>
                      <a:pPr indent="0" lvl="0" marL="241300" marR="0" rtl="0" algn="l">
                        <a:lnSpc>
                          <a:spcPct val="100000"/>
                        </a:lnSpc>
                        <a:spcBef>
                          <a:spcPts val="0"/>
                        </a:spcBef>
                        <a:spcAft>
                          <a:spcPts val="0"/>
                        </a:spcAft>
                        <a:buClr>
                          <a:srgbClr val="000000"/>
                        </a:buClr>
                        <a:buSzPts val="1600"/>
                        <a:buFont typeface="Arial"/>
                        <a:buNone/>
                      </a:pPr>
                      <a:r>
                        <a:rPr lang="en-IN" sz="1600" u="none" cap="none" strike="noStrike"/>
                        <a:t>c</a:t>
                      </a:r>
                      <a:endParaRPr sz="1000" u="none" cap="none" strike="noStrike">
                        <a:latin typeface="Calibri"/>
                        <a:ea typeface="Calibri"/>
                        <a:cs typeface="Calibri"/>
                        <a:sym typeface="Calibri"/>
                      </a:endParaRPr>
                    </a:p>
                  </a:txBody>
                  <a:tcPr marT="0" marB="0" marR="0" marL="0" anchor="b"/>
                </a:tc>
                <a:tc>
                  <a:txBody>
                    <a:bodyPr/>
                    <a:lstStyle/>
                    <a:p>
                      <a:pPr indent="0" lvl="0" marL="228600" marR="0" rtl="0" algn="l">
                        <a:lnSpc>
                          <a:spcPct val="100000"/>
                        </a:lnSpc>
                        <a:spcBef>
                          <a:spcPts val="0"/>
                        </a:spcBef>
                        <a:spcAft>
                          <a:spcPts val="0"/>
                        </a:spcAft>
                        <a:buClr>
                          <a:srgbClr val="000000"/>
                        </a:buClr>
                        <a:buSzPts val="1600"/>
                        <a:buFont typeface="Arial"/>
                        <a:buNone/>
                      </a:pPr>
                      <a:r>
                        <a:rPr lang="en-IN" sz="1600" u="none" cap="none" strike="noStrike"/>
                        <a:t>b</a:t>
                      </a:r>
                      <a:endParaRPr sz="1000" u="none" cap="none" strike="noStrike">
                        <a:latin typeface="Calibri"/>
                        <a:ea typeface="Calibri"/>
                        <a:cs typeface="Calibri"/>
                        <a:sym typeface="Calibri"/>
                      </a:endParaRPr>
                    </a:p>
                  </a:txBody>
                  <a:tcPr marT="0" marB="0" marR="0" marL="0" anchor="b"/>
                </a:tc>
                <a:tc>
                  <a:txBody>
                    <a:bodyPr/>
                    <a:lstStyle/>
                    <a:p>
                      <a:pPr indent="0" lvl="0" marL="241300" marR="0" rtl="0" algn="l">
                        <a:lnSpc>
                          <a:spcPct val="100000"/>
                        </a:lnSpc>
                        <a:spcBef>
                          <a:spcPts val="0"/>
                        </a:spcBef>
                        <a:spcAft>
                          <a:spcPts val="0"/>
                        </a:spcAft>
                        <a:buClr>
                          <a:srgbClr val="000000"/>
                        </a:buClr>
                        <a:buSzPts val="1600"/>
                        <a:buFont typeface="Arial"/>
                        <a:buNone/>
                      </a:pPr>
                      <a:r>
                        <a:rPr lang="en-IN" sz="1600" u="none" cap="none" strike="noStrike"/>
                        <a:t>a</a:t>
                      </a:r>
                      <a:endParaRPr sz="1000" u="none" cap="none" strike="noStrike">
                        <a:latin typeface="Calibri"/>
                        <a:ea typeface="Calibri"/>
                        <a:cs typeface="Calibri"/>
                        <a:sym typeface="Calibri"/>
                      </a:endParaRPr>
                    </a:p>
                  </a:txBody>
                  <a:tcPr marT="0" marB="0" marR="0" marL="0" anchor="b"/>
                </a:tc>
              </a:tr>
              <a:tr h="231150">
                <a:tc>
                  <a:txBody>
                    <a:bodyPr/>
                    <a:lstStyle/>
                    <a:p>
                      <a:pPr indent="0" lvl="0" marL="0" marR="152400" rtl="0" algn="r">
                        <a:lnSpc>
                          <a:spcPct val="112187"/>
                        </a:lnSpc>
                        <a:spcBef>
                          <a:spcPts val="0"/>
                        </a:spcBef>
                        <a:spcAft>
                          <a:spcPts val="0"/>
                        </a:spcAft>
                        <a:buClr>
                          <a:srgbClr val="000000"/>
                        </a:buClr>
                        <a:buSzPts val="1600"/>
                        <a:buFont typeface="Arial"/>
                        <a:buNone/>
                      </a:pPr>
                      <a:r>
                        <a:rPr lang="en-IN" sz="1600" u="none" cap="none" strike="noStrike"/>
                        <a:t>1</a:t>
                      </a:r>
                      <a:endParaRPr sz="1000" u="none" cap="none" strike="noStrike">
                        <a:latin typeface="Calibri"/>
                        <a:ea typeface="Calibri"/>
                        <a:cs typeface="Calibri"/>
                        <a:sym typeface="Calibri"/>
                      </a:endParaRPr>
                    </a:p>
                  </a:txBody>
                  <a:tcPr marT="0" marB="0" marR="0" marL="0" anchor="b"/>
                </a:tc>
                <a:tc>
                  <a:txBody>
                    <a:bodyPr/>
                    <a:lstStyle/>
                    <a:p>
                      <a:pPr indent="0" lvl="0" marL="241300" marR="0" rtl="0" algn="l">
                        <a:lnSpc>
                          <a:spcPct val="112187"/>
                        </a:lnSpc>
                        <a:spcBef>
                          <a:spcPts val="0"/>
                        </a:spcBef>
                        <a:spcAft>
                          <a:spcPts val="0"/>
                        </a:spcAft>
                        <a:buClr>
                          <a:srgbClr val="000000"/>
                        </a:buClr>
                        <a:buSzPts val="1600"/>
                        <a:buFont typeface="Arial"/>
                        <a:buNone/>
                      </a:pPr>
                      <a:r>
                        <a:rPr lang="en-IN" sz="1600" u="none" cap="none" strike="noStrike"/>
                        <a:t>0</a:t>
                      </a:r>
                      <a:endParaRPr sz="1000" u="none" cap="none" strike="noStrike">
                        <a:latin typeface="Calibri"/>
                        <a:ea typeface="Calibri"/>
                        <a:cs typeface="Calibri"/>
                        <a:sym typeface="Calibri"/>
                      </a:endParaRPr>
                    </a:p>
                  </a:txBody>
                  <a:tcPr marT="0" marB="0" marR="0" marL="0" anchor="b"/>
                </a:tc>
                <a:tc>
                  <a:txBody>
                    <a:bodyPr/>
                    <a:lstStyle/>
                    <a:p>
                      <a:pPr indent="0" lvl="0" marL="228600" marR="0" rtl="0" algn="l">
                        <a:lnSpc>
                          <a:spcPct val="112187"/>
                        </a:lnSpc>
                        <a:spcBef>
                          <a:spcPts val="0"/>
                        </a:spcBef>
                        <a:spcAft>
                          <a:spcPts val="0"/>
                        </a:spcAft>
                        <a:buClr>
                          <a:srgbClr val="000000"/>
                        </a:buClr>
                        <a:buSzPts val="1600"/>
                        <a:buFont typeface="Arial"/>
                        <a:buNone/>
                      </a:pPr>
                      <a:r>
                        <a:rPr lang="en-IN" sz="1600" u="none" cap="none" strike="noStrike"/>
                        <a:t>1</a:t>
                      </a:r>
                      <a:endParaRPr sz="1000" u="none" cap="none" strike="noStrike">
                        <a:latin typeface="Calibri"/>
                        <a:ea typeface="Calibri"/>
                        <a:cs typeface="Calibri"/>
                        <a:sym typeface="Calibri"/>
                      </a:endParaRPr>
                    </a:p>
                  </a:txBody>
                  <a:tcPr marT="0" marB="0" marR="0" marL="0" anchor="b"/>
                </a:tc>
                <a:tc>
                  <a:txBody>
                    <a:bodyPr/>
                    <a:lstStyle/>
                    <a:p>
                      <a:pPr indent="0" lvl="0" marL="228600" marR="0" rtl="0" algn="l">
                        <a:lnSpc>
                          <a:spcPct val="112187"/>
                        </a:lnSpc>
                        <a:spcBef>
                          <a:spcPts val="0"/>
                        </a:spcBef>
                        <a:spcAft>
                          <a:spcPts val="0"/>
                        </a:spcAft>
                        <a:buClr>
                          <a:srgbClr val="000000"/>
                        </a:buClr>
                        <a:buSzPts val="1600"/>
                        <a:buFont typeface="Arial"/>
                        <a:buNone/>
                      </a:pPr>
                      <a:r>
                        <a:rPr lang="en-IN" sz="1600" u="none" cap="none" strike="noStrike"/>
                        <a:t>1</a:t>
                      </a:r>
                      <a:endParaRPr sz="1000" u="none" cap="none" strike="noStrike">
                        <a:latin typeface="Calibri"/>
                        <a:ea typeface="Calibri"/>
                        <a:cs typeface="Calibri"/>
                        <a:sym typeface="Calibri"/>
                      </a:endParaRPr>
                    </a:p>
                  </a:txBody>
                  <a:tcPr marT="0" marB="0" marR="0" marL="0" anchor="b"/>
                </a:tc>
                <a:tc>
                  <a:txBody>
                    <a:bodyPr/>
                    <a:lstStyle/>
                    <a:p>
                      <a:pPr indent="0" lvl="0" marL="228600" marR="0" rtl="0" algn="l">
                        <a:lnSpc>
                          <a:spcPct val="112187"/>
                        </a:lnSpc>
                        <a:spcBef>
                          <a:spcPts val="0"/>
                        </a:spcBef>
                        <a:spcAft>
                          <a:spcPts val="0"/>
                        </a:spcAft>
                        <a:buClr>
                          <a:srgbClr val="000000"/>
                        </a:buClr>
                        <a:buSzPts val="1600"/>
                        <a:buFont typeface="Arial"/>
                        <a:buNone/>
                      </a:pPr>
                      <a:r>
                        <a:rPr lang="en-IN" sz="1600" u="none" cap="none" strike="noStrike"/>
                        <a:t>0</a:t>
                      </a:r>
                      <a:endParaRPr sz="1000" u="none" cap="none" strike="noStrike">
                        <a:latin typeface="Calibri"/>
                        <a:ea typeface="Calibri"/>
                        <a:cs typeface="Calibri"/>
                        <a:sym typeface="Calibri"/>
                      </a:endParaRPr>
                    </a:p>
                  </a:txBody>
                  <a:tcPr marT="0" marB="0" marR="0" marL="0" anchor="b"/>
                </a:tc>
                <a:tc>
                  <a:txBody>
                    <a:bodyPr/>
                    <a:lstStyle/>
                    <a:p>
                      <a:pPr indent="0" lvl="0" marL="228600" marR="0" rtl="0" algn="l">
                        <a:lnSpc>
                          <a:spcPct val="112187"/>
                        </a:lnSpc>
                        <a:spcBef>
                          <a:spcPts val="0"/>
                        </a:spcBef>
                        <a:spcAft>
                          <a:spcPts val="0"/>
                        </a:spcAft>
                        <a:buClr>
                          <a:srgbClr val="000000"/>
                        </a:buClr>
                        <a:buSzPts val="1600"/>
                        <a:buFont typeface="Arial"/>
                        <a:buNone/>
                      </a:pPr>
                      <a:r>
                        <a:rPr lang="en-IN" sz="1600" u="none" cap="none" strike="noStrike"/>
                        <a:t>0</a:t>
                      </a:r>
                      <a:endParaRPr sz="1000" u="none" cap="none" strike="noStrike">
                        <a:latin typeface="Calibri"/>
                        <a:ea typeface="Calibri"/>
                        <a:cs typeface="Calibri"/>
                        <a:sym typeface="Calibri"/>
                      </a:endParaRPr>
                    </a:p>
                  </a:txBody>
                  <a:tcPr marT="0" marB="0" marR="0" marL="0" anchor="b"/>
                </a:tc>
                <a:tc>
                  <a:txBody>
                    <a:bodyPr/>
                    <a:lstStyle/>
                    <a:p>
                      <a:pPr indent="0" lvl="0" marL="228600" marR="0" rtl="0" algn="l">
                        <a:lnSpc>
                          <a:spcPct val="112187"/>
                        </a:lnSpc>
                        <a:spcBef>
                          <a:spcPts val="0"/>
                        </a:spcBef>
                        <a:spcAft>
                          <a:spcPts val="0"/>
                        </a:spcAft>
                        <a:buClr>
                          <a:srgbClr val="000000"/>
                        </a:buClr>
                        <a:buSzPts val="1600"/>
                        <a:buFont typeface="Arial"/>
                        <a:buNone/>
                      </a:pPr>
                      <a:r>
                        <a:rPr lang="en-IN" sz="1600" u="none" cap="none" strike="noStrike"/>
                        <a:t>0</a:t>
                      </a:r>
                      <a:endParaRPr sz="1000" u="none" cap="none" strike="noStrike">
                        <a:latin typeface="Calibri"/>
                        <a:ea typeface="Calibri"/>
                        <a:cs typeface="Calibri"/>
                        <a:sym typeface="Calibri"/>
                      </a:endParaRPr>
                    </a:p>
                  </a:txBody>
                  <a:tcPr marT="0" marB="0" marR="0" marL="0" anchor="b"/>
                </a:tc>
                <a:tc>
                  <a:txBody>
                    <a:bodyPr/>
                    <a:lstStyle/>
                    <a:p>
                      <a:pPr indent="0" lvl="0" marL="228600" marR="0" rtl="0" algn="l">
                        <a:lnSpc>
                          <a:spcPct val="112187"/>
                        </a:lnSpc>
                        <a:spcBef>
                          <a:spcPts val="0"/>
                        </a:spcBef>
                        <a:spcAft>
                          <a:spcPts val="0"/>
                        </a:spcAft>
                        <a:buClr>
                          <a:srgbClr val="000000"/>
                        </a:buClr>
                        <a:buSzPts val="1600"/>
                        <a:buFont typeface="Arial"/>
                        <a:buNone/>
                      </a:pPr>
                      <a:r>
                        <a:rPr lang="en-IN" sz="1600" u="none" cap="none" strike="noStrike"/>
                        <a:t>0</a:t>
                      </a:r>
                      <a:endParaRPr sz="1000" u="none" cap="none" strike="noStrike">
                        <a:latin typeface="Calibri"/>
                        <a:ea typeface="Calibri"/>
                        <a:cs typeface="Calibri"/>
                        <a:sym typeface="Calibri"/>
                      </a:endParaRPr>
                    </a:p>
                  </a:txBody>
                  <a:tcPr marT="0" marB="0" marR="0" marL="0" anchor="b"/>
                </a:tc>
              </a:tr>
            </a:tbl>
          </a:graphicData>
        </a:graphic>
      </p:graphicFrame>
      <p:pic>
        <p:nvPicPr>
          <p:cNvPr id="331" name="Google Shape;331;p46"/>
          <p:cNvPicPr preferRelativeResize="0"/>
          <p:nvPr/>
        </p:nvPicPr>
        <p:blipFill rotWithShape="1">
          <a:blip r:embed="rId3">
            <a:alphaModFix/>
          </a:blip>
          <a:srcRect b="0" l="0" r="0" t="0"/>
          <a:stretch/>
        </p:blipFill>
        <p:spPr>
          <a:xfrm>
            <a:off x="1800808" y="1803983"/>
            <a:ext cx="923925" cy="1754188"/>
          </a:xfrm>
          <a:prstGeom prst="rect">
            <a:avLst/>
          </a:prstGeom>
          <a:noFill/>
          <a:ln>
            <a:noFill/>
          </a:ln>
        </p:spPr>
      </p:pic>
      <p:sp>
        <p:nvSpPr>
          <p:cNvPr id="332" name="Google Shape;332;p46"/>
          <p:cNvSpPr txBox="1"/>
          <p:nvPr/>
        </p:nvSpPr>
        <p:spPr>
          <a:xfrm>
            <a:off x="3039447" y="3244334"/>
            <a:ext cx="3056553"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This is ‘B0’ in hexadecimal</a:t>
            </a:r>
            <a:endParaRPr b="0" i="0" sz="1800" u="none" cap="none" strike="noStrike">
              <a:solidFill>
                <a:schemeClr val="dk1"/>
              </a:solidFill>
              <a:latin typeface="Garamond"/>
              <a:ea typeface="Garamond"/>
              <a:cs typeface="Garamond"/>
              <a:sym typeface="Garamon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7"/>
          <p:cNvSpPr txBox="1"/>
          <p:nvPr/>
        </p:nvSpPr>
        <p:spPr>
          <a:xfrm>
            <a:off x="1136002" y="886169"/>
            <a:ext cx="6116216" cy="4989699"/>
          </a:xfrm>
          <a:prstGeom prst="rect">
            <a:avLst/>
          </a:prstGeom>
          <a:noFill/>
          <a:ln>
            <a:noFill/>
          </a:ln>
        </p:spPr>
        <p:txBody>
          <a:bodyPr anchorCtr="0" anchor="t" bIns="45700" lIns="91425" spcFirstLastPara="1" rIns="91425" wrap="square" tIns="45700">
            <a:spAutoFit/>
          </a:bodyPr>
          <a:lstStyle/>
          <a:p>
            <a:pPr indent="0" lvl="0" marL="355600" marR="1985010" rtl="0" algn="l">
              <a:lnSpc>
                <a:spcPct val="118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int main()</a:t>
            </a:r>
            <a:endParaRPr b="0" i="0" sz="1200" u="none" cap="none" strike="noStrike">
              <a:solidFill>
                <a:schemeClr val="dk1"/>
              </a:solidFill>
              <a:latin typeface="Calibri"/>
              <a:ea typeface="Calibri"/>
              <a:cs typeface="Calibri"/>
              <a:sym typeface="Calibri"/>
            </a:endParaRPr>
          </a:p>
          <a:p>
            <a:pPr indent="0" lvl="0" marL="0" marR="0" rtl="0" algn="l">
              <a:lnSpc>
                <a:spcPct val="125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3556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7112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IO0DIR |= 1U &lt;&lt; 31 | 1U &lt;&lt; 19 | 1U &lt;&lt; 20 | 1U &lt;&lt; 30 ; </a:t>
            </a:r>
            <a:r>
              <a:rPr b="0" i="1" lang="en-IN" sz="1800" u="none" cap="none" strike="noStrike">
                <a:solidFill>
                  <a:schemeClr val="dk1"/>
                </a:solidFill>
                <a:latin typeface="Times New Roman"/>
                <a:ea typeface="Times New Roman"/>
                <a:cs typeface="Times New Roman"/>
                <a:sym typeface="Times New Roman"/>
              </a:rPr>
              <a:t>// to set as o/ps</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749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LED_ON; </a:t>
            </a:r>
            <a:r>
              <a:rPr b="0" i="1" lang="en-IN" sz="1800" u="none" cap="none" strike="noStrike">
                <a:solidFill>
                  <a:schemeClr val="dk1"/>
                </a:solidFill>
                <a:latin typeface="Times New Roman"/>
                <a:ea typeface="Times New Roman"/>
                <a:cs typeface="Times New Roman"/>
                <a:sym typeface="Times New Roman"/>
              </a:rPr>
              <a:t>// make D7 Led on .. just indicate the program is running</a:t>
            </a:r>
            <a:endParaRPr b="0" i="0" sz="1200" u="none" cap="none" strike="noStrike">
              <a:solidFill>
                <a:schemeClr val="dk1"/>
              </a:solidFill>
              <a:latin typeface="Calibri"/>
              <a:ea typeface="Calibri"/>
              <a:cs typeface="Calibri"/>
              <a:sym typeface="Calibri"/>
            </a:endParaRPr>
          </a:p>
          <a:p>
            <a:pPr indent="0" lvl="0" marL="0" marR="0" rtl="0" algn="l">
              <a:lnSpc>
                <a:spcPct val="20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749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SystemInit();</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749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while(1)</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028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alphadisp7SEG("fire ");</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028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delay_ms(500);</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028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alphadisp7SEG("help ");</a:t>
            </a:r>
            <a:endParaRPr b="0" i="0" sz="1200" u="none" cap="none" strike="noStrike">
              <a:solidFill>
                <a:schemeClr val="dk1"/>
              </a:solidFill>
              <a:latin typeface="Calibri"/>
              <a:ea typeface="Calibri"/>
              <a:cs typeface="Calibri"/>
              <a:sym typeface="Calibri"/>
            </a:endParaRPr>
          </a:p>
          <a:p>
            <a:pPr indent="0" lvl="0" marL="0" marR="0" rtl="0" algn="l">
              <a:lnSpc>
                <a:spcPct val="20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028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delay_ms(500);</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154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3556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1"/>
          <p:cNvSpPr txBox="1"/>
          <p:nvPr>
            <p:ph type="title"/>
          </p:nvPr>
        </p:nvSpPr>
        <p:spPr>
          <a:xfrm>
            <a:off x="551283" y="1506573"/>
            <a:ext cx="2817068" cy="577267"/>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rgbClr val="262626"/>
              </a:buClr>
              <a:buSzPct val="100000"/>
              <a:buFont typeface="Times New Roman"/>
              <a:buNone/>
            </a:pPr>
            <a:r>
              <a:rPr b="1" lang="en-IN" sz="2200">
                <a:latin typeface="Times New Roman"/>
                <a:ea typeface="Times New Roman"/>
                <a:cs typeface="Times New Roman"/>
                <a:sym typeface="Times New Roman"/>
              </a:rPr>
              <a:t>Internal Block Diagram of LPC 2148</a:t>
            </a:r>
            <a:br>
              <a:rPr lang="en-IN" sz="1800">
                <a:latin typeface="Calibri"/>
                <a:ea typeface="Calibri"/>
                <a:cs typeface="Calibri"/>
                <a:sym typeface="Calibri"/>
              </a:rPr>
            </a:br>
            <a:endParaRPr/>
          </a:p>
        </p:txBody>
      </p:sp>
      <p:sp>
        <p:nvSpPr>
          <p:cNvPr id="164" name="Google Shape;164;p21"/>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pic>
        <p:nvPicPr>
          <p:cNvPr id="165" name="Google Shape;165;p21"/>
          <p:cNvPicPr preferRelativeResize="0"/>
          <p:nvPr/>
        </p:nvPicPr>
        <p:blipFill rotWithShape="1">
          <a:blip r:embed="rId3">
            <a:alphaModFix/>
          </a:blip>
          <a:srcRect b="0" l="0" r="0" t="0"/>
          <a:stretch/>
        </p:blipFill>
        <p:spPr>
          <a:xfrm>
            <a:off x="2821225" y="31150"/>
            <a:ext cx="7405124" cy="689507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8"/>
          <p:cNvSpPr txBox="1"/>
          <p:nvPr/>
        </p:nvSpPr>
        <p:spPr>
          <a:xfrm>
            <a:off x="1035697" y="1372058"/>
            <a:ext cx="10590245" cy="4113883"/>
          </a:xfrm>
          <a:prstGeom prst="rect">
            <a:avLst/>
          </a:prstGeom>
          <a:noFill/>
          <a:ln>
            <a:noFill/>
          </a:ln>
        </p:spPr>
        <p:txBody>
          <a:bodyPr anchorCtr="0" anchor="t" bIns="45700" lIns="91425" spcFirstLastPara="1" rIns="91425" wrap="square" tIns="45700">
            <a:spAutoFit/>
          </a:bodyPr>
          <a:lstStyle/>
          <a:p>
            <a:pPr indent="0" lvl="0" marL="3556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unsigned char getAlphaCode(unsigned char alphachar)</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3556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switch (alphachar)</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4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342900" lvl="0" marL="342900" marR="956310" rtl="0" algn="l">
              <a:lnSpc>
                <a:spcPct val="112000"/>
              </a:lnSpc>
              <a:spcBef>
                <a:spcPts val="0"/>
              </a:spcBef>
              <a:spcAft>
                <a:spcPts val="0"/>
              </a:spcAft>
              <a:buClr>
                <a:schemeClr val="dk1"/>
              </a:buClr>
              <a:buSzPts val="1800"/>
              <a:buFont typeface="Arial"/>
              <a:buChar char="//"/>
            </a:pPr>
            <a:r>
              <a:rPr b="0" i="1" lang="en-IN" sz="1800" u="none" cap="none" strike="noStrike">
                <a:solidFill>
                  <a:schemeClr val="dk1"/>
                </a:solidFill>
                <a:latin typeface="Times New Roman"/>
                <a:ea typeface="Times New Roman"/>
                <a:cs typeface="Times New Roman"/>
                <a:sym typeface="Times New Roman"/>
              </a:rPr>
              <a:t>dp g f e d c b a - common anode: 0 segment on, 1 segment off </a:t>
            </a:r>
            <a:r>
              <a:rPr b="0" i="0" lang="en-IN" sz="1800" u="none" cap="none" strike="noStrike">
                <a:solidFill>
                  <a:schemeClr val="dk1"/>
                </a:solidFill>
                <a:latin typeface="Times New Roman"/>
                <a:ea typeface="Times New Roman"/>
                <a:cs typeface="Times New Roman"/>
                <a:sym typeface="Times New Roman"/>
              </a:rPr>
              <a:t>case 'f': return 0x8e;</a:t>
            </a:r>
            <a:endParaRPr b="0" i="0" sz="1200" u="none" cap="none" strike="noStrike">
              <a:solidFill>
                <a:schemeClr val="dk1"/>
              </a:solidFill>
              <a:latin typeface="Calibri"/>
              <a:ea typeface="Calibri"/>
              <a:cs typeface="Calibri"/>
              <a:sym typeface="Calibri"/>
            </a:endParaRPr>
          </a:p>
          <a:p>
            <a:pPr indent="0" lvl="0" marL="0" marR="0" rtl="0" algn="l">
              <a:lnSpc>
                <a:spcPct val="2777"/>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case 'i': return 0xf9;</a:t>
            </a:r>
            <a:endParaRPr b="0" i="0" sz="1200" u="none" cap="none" strike="noStrike">
              <a:solidFill>
                <a:schemeClr val="dk1"/>
              </a:solidFill>
              <a:latin typeface="Calibri"/>
              <a:ea typeface="Calibri"/>
              <a:cs typeface="Calibri"/>
              <a:sym typeface="Calibri"/>
            </a:endParaRPr>
          </a:p>
          <a:p>
            <a:pPr indent="0" lvl="0" marL="0" marR="0" rtl="0" algn="l">
              <a:lnSpc>
                <a:spcPct val="125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case 'r': return 0xce;</a:t>
            </a:r>
            <a:endParaRPr b="0" i="0" sz="1200" u="none" cap="none" strike="noStrike">
              <a:solidFill>
                <a:schemeClr val="dk1"/>
              </a:solidFill>
              <a:latin typeface="Calibri"/>
              <a:ea typeface="Calibri"/>
              <a:cs typeface="Calibri"/>
              <a:sym typeface="Calibri"/>
            </a:endParaRPr>
          </a:p>
          <a:p>
            <a:pPr indent="0" lvl="0" marL="0" marR="0" rtl="0" algn="l">
              <a:lnSpc>
                <a:spcPct val="15833"/>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914400" marR="2759710" rtl="0" algn="l">
              <a:lnSpc>
                <a:spcPct val="112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case 'e':return 0x86; // 1000 0110 case 'h':return 0x89;</a:t>
            </a:r>
            <a:endParaRPr b="0" i="0" sz="1200" u="none" cap="none" strike="noStrike">
              <a:solidFill>
                <a:schemeClr val="dk1"/>
              </a:solidFill>
              <a:latin typeface="Calibri"/>
              <a:ea typeface="Calibri"/>
              <a:cs typeface="Calibri"/>
              <a:sym typeface="Calibri"/>
            </a:endParaRPr>
          </a:p>
          <a:p>
            <a:pPr indent="0" lvl="0" marL="0" marR="0" rtl="0" algn="l">
              <a:lnSpc>
                <a:spcPct val="6111"/>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914400" marR="3597909" rtl="0" algn="just">
              <a:lnSpc>
                <a:spcPct val="114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case 'l': return 0xc7; case 'p':return 0x8c; case ' ': return 0xff;</a:t>
            </a:r>
            <a:endParaRPr b="0" i="0" sz="1200" u="none" cap="none" strike="noStrike">
              <a:solidFill>
                <a:schemeClr val="dk1"/>
              </a:solidFill>
              <a:latin typeface="Calibri"/>
              <a:ea typeface="Calibri"/>
              <a:cs typeface="Calibri"/>
              <a:sym typeface="Calibri"/>
            </a:endParaRPr>
          </a:p>
          <a:p>
            <a:pPr indent="0" lvl="0" marL="0" marR="0" rtl="0" algn="l">
              <a:lnSpc>
                <a:spcPct val="5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914400" marR="2226310" rtl="0" algn="l">
              <a:lnSpc>
                <a:spcPct val="112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//simmilarly add for other digit/characters </a:t>
            </a:r>
            <a:r>
              <a:rPr b="0" i="0" lang="en-IN" sz="1800" u="none" cap="none" strike="noStrike">
                <a:solidFill>
                  <a:schemeClr val="dk1"/>
                </a:solidFill>
                <a:latin typeface="Times New Roman"/>
                <a:ea typeface="Times New Roman"/>
                <a:cs typeface="Times New Roman"/>
                <a:sym typeface="Times New Roman"/>
              </a:rPr>
              <a:t>default : break;</a:t>
            </a:r>
            <a:endParaRPr b="0" i="0" sz="1200" u="none" cap="none" strike="noStrike">
              <a:solidFill>
                <a:schemeClr val="dk1"/>
              </a:solidFill>
              <a:latin typeface="Calibri"/>
              <a:ea typeface="Calibri"/>
              <a:cs typeface="Calibri"/>
              <a:sym typeface="Calibri"/>
            </a:endParaRPr>
          </a:p>
          <a:p>
            <a:pPr indent="0" lvl="0" marL="0" marR="0" rtl="0" algn="l">
              <a:lnSpc>
                <a:spcPct val="3888"/>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return 0xff;</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3556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9"/>
          <p:cNvSpPr txBox="1"/>
          <p:nvPr/>
        </p:nvSpPr>
        <p:spPr>
          <a:xfrm>
            <a:off x="746454" y="0"/>
            <a:ext cx="9601196" cy="5846152"/>
          </a:xfrm>
          <a:prstGeom prst="rect">
            <a:avLst/>
          </a:prstGeom>
          <a:noFill/>
          <a:ln>
            <a:noFill/>
          </a:ln>
        </p:spPr>
        <p:txBody>
          <a:bodyPr anchorCtr="0" anchor="t" bIns="45700" lIns="91425" spcFirstLastPara="1" rIns="91425" wrap="square" tIns="45700">
            <a:spAutoFit/>
          </a:bodyPr>
          <a:lstStyle/>
          <a:p>
            <a:pPr indent="0" lvl="0" marL="3556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void alphadisp7SEG(char *buf)</a:t>
            </a:r>
            <a:endParaRPr b="1" i="0" sz="1100" u="none" cap="none" strike="noStrike">
              <a:solidFill>
                <a:schemeClr val="dk1"/>
              </a:solidFill>
              <a:latin typeface="Calibri"/>
              <a:ea typeface="Calibri"/>
              <a:cs typeface="Calibri"/>
              <a:sym typeface="Calibri"/>
            </a:endParaRPr>
          </a:p>
          <a:p>
            <a:pPr indent="0" lvl="0" marL="0" marR="0" rtl="0" algn="l">
              <a:lnSpc>
                <a:spcPct val="20909"/>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3556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a:t>
            </a:r>
            <a:endParaRPr b="1" i="0" sz="1100" u="none" cap="none" strike="noStrike">
              <a:solidFill>
                <a:schemeClr val="dk1"/>
              </a:solidFill>
              <a:latin typeface="Calibri"/>
              <a:ea typeface="Calibri"/>
              <a:cs typeface="Calibri"/>
              <a:sym typeface="Calibri"/>
            </a:endParaRPr>
          </a:p>
          <a:p>
            <a:pPr indent="0" lvl="0" marL="0" marR="0" rtl="0" algn="l">
              <a:lnSpc>
                <a:spcPct val="20909"/>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unsigned char i,j;</a:t>
            </a:r>
            <a:endParaRPr b="1" i="0" sz="1100" u="none" cap="none" strike="noStrike">
              <a:solidFill>
                <a:schemeClr val="dk1"/>
              </a:solidFill>
              <a:latin typeface="Calibri"/>
              <a:ea typeface="Calibri"/>
              <a:cs typeface="Calibri"/>
              <a:sym typeface="Calibri"/>
            </a:endParaRPr>
          </a:p>
          <a:p>
            <a:pPr indent="0" lvl="0" marL="0" marR="0" rtl="0" algn="l">
              <a:lnSpc>
                <a:spcPct val="21818"/>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unsigned char seg7_data,temp=0;</a:t>
            </a:r>
            <a:endParaRPr b="1" i="0" sz="1100" u="none" cap="none" strike="noStrike">
              <a:solidFill>
                <a:schemeClr val="dk1"/>
              </a:solidFill>
              <a:latin typeface="Calibri"/>
              <a:ea typeface="Calibri"/>
              <a:cs typeface="Calibri"/>
              <a:sym typeface="Calibri"/>
            </a:endParaRPr>
          </a:p>
          <a:p>
            <a:pPr indent="0" lvl="0" marL="0" marR="0" rtl="0" algn="l">
              <a:lnSpc>
                <a:spcPct val="20909"/>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for(i=0;i&lt;5;i++) </a:t>
            </a:r>
            <a:r>
              <a:rPr b="1" i="1" lang="en-IN" sz="1600" u="none" cap="none" strike="noStrike">
                <a:solidFill>
                  <a:schemeClr val="dk1"/>
                </a:solidFill>
                <a:latin typeface="Times New Roman"/>
                <a:ea typeface="Times New Roman"/>
                <a:cs typeface="Times New Roman"/>
                <a:sym typeface="Times New Roman"/>
              </a:rPr>
              <a:t>// because only 5 seven segment digits are present</a:t>
            </a:r>
            <a:endParaRPr b="1" i="0" sz="1100" u="none" cap="none" strike="noStrike">
              <a:solidFill>
                <a:schemeClr val="dk1"/>
              </a:solidFill>
              <a:latin typeface="Calibri"/>
              <a:ea typeface="Calibri"/>
              <a:cs typeface="Calibri"/>
              <a:sym typeface="Calibri"/>
            </a:endParaRPr>
          </a:p>
          <a:p>
            <a:pPr indent="0" lvl="0" marL="0" marR="0" rtl="0" algn="l">
              <a:lnSpc>
                <a:spcPct val="20909"/>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5334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a:t>
            </a:r>
            <a:endParaRPr b="1" i="0" sz="1100" u="none" cap="none" strike="noStrike">
              <a:solidFill>
                <a:schemeClr val="dk1"/>
              </a:solidFill>
              <a:latin typeface="Calibri"/>
              <a:ea typeface="Calibri"/>
              <a:cs typeface="Calibri"/>
              <a:sym typeface="Calibri"/>
            </a:endParaRPr>
          </a:p>
          <a:p>
            <a:pPr indent="0" lvl="0" marL="0" marR="0" rtl="0" algn="l">
              <a:lnSpc>
                <a:spcPct val="21818"/>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7239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seg7_data = getAlphaCode(*(buf+i));</a:t>
            </a:r>
            <a:endParaRPr b="1" i="0" sz="1100" u="none" cap="none" strike="noStrike">
              <a:solidFill>
                <a:schemeClr val="dk1"/>
              </a:solidFill>
              <a:latin typeface="Calibri"/>
              <a:ea typeface="Calibri"/>
              <a:cs typeface="Calibri"/>
              <a:sym typeface="Calibri"/>
            </a:endParaRPr>
          </a:p>
          <a:p>
            <a:pPr indent="0" lvl="0" marL="0" marR="0" rtl="0" algn="l">
              <a:lnSpc>
                <a:spcPct val="20909"/>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285750" lvl="1" marL="742950" marR="0" rtl="0" algn="l">
              <a:lnSpc>
                <a:spcPct val="100000"/>
              </a:lnSpc>
              <a:spcBef>
                <a:spcPts val="0"/>
              </a:spcBef>
              <a:spcAft>
                <a:spcPts val="0"/>
              </a:spcAft>
              <a:buClr>
                <a:schemeClr val="dk1"/>
              </a:buClr>
              <a:buSzPts val="1600"/>
              <a:buFont typeface="Arial"/>
              <a:buChar char="//"/>
            </a:pPr>
            <a:r>
              <a:rPr b="1" i="1" lang="en-IN" sz="1600" u="none" cap="none" strike="noStrike">
                <a:solidFill>
                  <a:schemeClr val="dk1"/>
                </a:solidFill>
                <a:latin typeface="Times New Roman"/>
                <a:ea typeface="Times New Roman"/>
                <a:cs typeface="Times New Roman"/>
                <a:sym typeface="Times New Roman"/>
              </a:rPr>
              <a:t>instead of this look up table can be used</a:t>
            </a:r>
            <a:endParaRPr b="1" i="0" sz="1100" u="none" cap="none" strike="noStrike">
              <a:solidFill>
                <a:schemeClr val="dk1"/>
              </a:solidFill>
              <a:latin typeface="Calibri"/>
              <a:ea typeface="Calibri"/>
              <a:cs typeface="Calibri"/>
              <a:sym typeface="Calibri"/>
            </a:endParaRPr>
          </a:p>
          <a:p>
            <a:pPr indent="0" lvl="0" marL="0" marR="0" rtl="0" algn="l">
              <a:lnSpc>
                <a:spcPct val="17500"/>
              </a:lnSpc>
              <a:spcBef>
                <a:spcPts val="0"/>
              </a:spcBef>
              <a:spcAft>
                <a:spcPts val="0"/>
              </a:spcAft>
              <a:buClr>
                <a:srgbClr val="000000"/>
              </a:buClr>
              <a:buSzPts val="1600"/>
              <a:buFont typeface="Arial"/>
              <a:buNone/>
            </a:pPr>
            <a:r>
              <a:rPr b="1" i="1" lang="en-IN" sz="16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342900" lvl="0" marL="342900" marR="80010" rtl="0" algn="l">
              <a:lnSpc>
                <a:spcPct val="111000"/>
              </a:lnSpc>
              <a:spcBef>
                <a:spcPts val="0"/>
              </a:spcBef>
              <a:spcAft>
                <a:spcPts val="0"/>
              </a:spcAft>
              <a:buClr>
                <a:schemeClr val="dk1"/>
              </a:buClr>
              <a:buSzPts val="1400"/>
              <a:buFont typeface="Arial"/>
              <a:buChar char="//"/>
            </a:pPr>
            <a:r>
              <a:rPr b="1" i="1" lang="en-IN" sz="1400" u="none" cap="none" strike="noStrike">
                <a:solidFill>
                  <a:schemeClr val="dk1"/>
                </a:solidFill>
                <a:latin typeface="Times New Roman"/>
                <a:ea typeface="Times New Roman"/>
                <a:cs typeface="Times New Roman"/>
                <a:sym typeface="Times New Roman"/>
              </a:rPr>
              <a:t>to shift the segment data(8bits)to the hardware (shift registers) using Data,Clock,Strobe </a:t>
            </a:r>
            <a:endParaRPr b="1" i="1" sz="1400" u="none" cap="none" strike="noStrike">
              <a:solidFill>
                <a:schemeClr val="dk1"/>
              </a:solidFill>
              <a:latin typeface="Times New Roman"/>
              <a:ea typeface="Times New Roman"/>
              <a:cs typeface="Times New Roman"/>
              <a:sym typeface="Times New Roman"/>
            </a:endParaRPr>
          </a:p>
          <a:p>
            <a:pPr indent="0" lvl="0" marL="0" marR="80010" rtl="0" algn="l">
              <a:lnSpc>
                <a:spcPct val="111000"/>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a:t>
            </a:r>
            <a:r>
              <a:rPr b="1" i="0" lang="en-IN" sz="1600" u="none" cap="none" strike="noStrike">
                <a:solidFill>
                  <a:schemeClr val="dk1"/>
                </a:solidFill>
                <a:latin typeface="Times New Roman"/>
                <a:ea typeface="Times New Roman"/>
                <a:cs typeface="Times New Roman"/>
                <a:sym typeface="Times New Roman"/>
              </a:rPr>
              <a:t>for (j=0 ; j&lt;8; j++)</a:t>
            </a:r>
            <a:endParaRPr b="1" i="0" sz="1100" u="none" cap="none" strike="noStrike">
              <a:solidFill>
                <a:schemeClr val="dk1"/>
              </a:solidFill>
              <a:latin typeface="Calibri"/>
              <a:ea typeface="Calibri"/>
              <a:cs typeface="Calibri"/>
              <a:sym typeface="Calibri"/>
            </a:endParaRPr>
          </a:p>
          <a:p>
            <a:pPr indent="0" lvl="0" marL="0" marR="0" rtl="0" algn="l">
              <a:lnSpc>
                <a:spcPct val="6071"/>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a:t>
            </a:r>
            <a:endParaRPr b="1" i="0" sz="1100" u="none" cap="none" strike="noStrike">
              <a:solidFill>
                <a:schemeClr val="dk1"/>
              </a:solidFill>
              <a:latin typeface="Calibri"/>
              <a:ea typeface="Calibri"/>
              <a:cs typeface="Calibri"/>
              <a:sym typeface="Calibri"/>
            </a:endParaRPr>
          </a:p>
          <a:p>
            <a:pPr indent="0" lvl="0" marL="0" marR="0" rtl="0" algn="l">
              <a:lnSpc>
                <a:spcPct val="16070"/>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13716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//get one bit of data for serial sending</a:t>
            </a:r>
            <a:endParaRPr b="1" i="0" sz="1100" u="none" cap="none" strike="noStrike">
              <a:solidFill>
                <a:schemeClr val="dk1"/>
              </a:solidFill>
              <a:latin typeface="Calibri"/>
              <a:ea typeface="Calibri"/>
              <a:cs typeface="Calibri"/>
              <a:sym typeface="Calibri"/>
            </a:endParaRPr>
          </a:p>
          <a:p>
            <a:pPr indent="0" lvl="0" marL="0" marR="0" rtl="0" algn="l">
              <a:lnSpc>
                <a:spcPct val="21428"/>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1371600" marR="143510" rtl="0" algn="l">
              <a:lnSpc>
                <a:spcPct val="112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temp = seg7_data &amp; 0x80; </a:t>
            </a:r>
            <a:r>
              <a:rPr b="1" i="1" lang="en-IN" sz="1600" u="none" cap="none" strike="noStrike">
                <a:solidFill>
                  <a:schemeClr val="dk1"/>
                </a:solidFill>
                <a:latin typeface="Times New Roman"/>
                <a:ea typeface="Times New Roman"/>
                <a:cs typeface="Times New Roman"/>
                <a:sym typeface="Times New Roman"/>
              </a:rPr>
              <a:t>// shift data from Most significan bit (D7)</a:t>
            </a:r>
            <a:r>
              <a:rPr b="1" i="0" lang="en-IN" sz="1600" u="none" cap="none" strike="noStrike">
                <a:solidFill>
                  <a:schemeClr val="dk1"/>
                </a:solidFill>
                <a:latin typeface="Times New Roman"/>
                <a:ea typeface="Times New Roman"/>
                <a:cs typeface="Times New Roman"/>
                <a:sym typeface="Times New Roman"/>
              </a:rPr>
              <a:t> if(temp == 0x80)</a:t>
            </a:r>
            <a:endParaRPr b="1" i="0" sz="1100" u="none" cap="none" strike="noStrike">
              <a:solidFill>
                <a:schemeClr val="dk1"/>
              </a:solidFill>
              <a:latin typeface="Calibri"/>
              <a:ea typeface="Calibri"/>
              <a:cs typeface="Calibri"/>
              <a:sym typeface="Calibri"/>
            </a:endParaRPr>
          </a:p>
          <a:p>
            <a:pPr indent="0" lvl="0" marL="0" marR="0" rtl="0" algn="l">
              <a:lnSpc>
                <a:spcPct val="4285"/>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18288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IOSET0 |= 1 &lt;&lt; 19; </a:t>
            </a:r>
            <a:r>
              <a:rPr b="1" i="1" lang="en-IN" sz="1600" u="none" cap="none" strike="noStrike">
                <a:solidFill>
                  <a:schemeClr val="dk1"/>
                </a:solidFill>
                <a:latin typeface="Times New Roman"/>
                <a:ea typeface="Times New Roman"/>
                <a:cs typeface="Times New Roman"/>
                <a:sym typeface="Times New Roman"/>
              </a:rPr>
              <a:t>//IOSET0 | 0x00080000;</a:t>
            </a:r>
            <a:endParaRPr b="1" i="0" sz="1100" u="none" cap="none" strike="noStrike">
              <a:solidFill>
                <a:schemeClr val="dk1"/>
              </a:solidFill>
              <a:latin typeface="Calibri"/>
              <a:ea typeface="Calibri"/>
              <a:cs typeface="Calibri"/>
              <a:sym typeface="Calibri"/>
            </a:endParaRPr>
          </a:p>
          <a:p>
            <a:pPr indent="0" lvl="0" marL="0" marR="0" rtl="0" algn="l">
              <a:lnSpc>
                <a:spcPct val="17142"/>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13716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else</a:t>
            </a:r>
            <a:endParaRPr b="1" i="0" sz="1100" u="none" cap="none" strike="noStrike">
              <a:solidFill>
                <a:schemeClr val="dk1"/>
              </a:solidFill>
              <a:latin typeface="Calibri"/>
              <a:ea typeface="Calibri"/>
              <a:cs typeface="Calibri"/>
              <a:sym typeface="Calibri"/>
            </a:endParaRPr>
          </a:p>
          <a:p>
            <a:pPr indent="0" lvl="0" marL="0" marR="0" rtl="0" algn="l">
              <a:lnSpc>
                <a:spcPct val="20357"/>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457200" lvl="0" marL="1371600" marR="1096010" rtl="0" algn="l">
              <a:lnSpc>
                <a:spcPct val="112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IOCLR0 |= 1 &lt;&lt; 19; </a:t>
            </a:r>
            <a:r>
              <a:rPr b="1" i="1" lang="en-IN" sz="1600" u="none" cap="none" strike="noStrike">
                <a:solidFill>
                  <a:schemeClr val="dk1"/>
                </a:solidFill>
                <a:latin typeface="Times New Roman"/>
                <a:ea typeface="Times New Roman"/>
                <a:cs typeface="Times New Roman"/>
                <a:sym typeface="Times New Roman"/>
              </a:rPr>
              <a:t>//IOCLR0 | 0x00080000;</a:t>
            </a:r>
            <a:r>
              <a:rPr b="1" i="0" lang="en-IN" sz="1600" u="none" cap="none" strike="noStrike">
                <a:solidFill>
                  <a:schemeClr val="dk1"/>
                </a:solidFill>
                <a:latin typeface="Times New Roman"/>
                <a:ea typeface="Times New Roman"/>
                <a:cs typeface="Times New Roman"/>
                <a:sym typeface="Times New Roman"/>
              </a:rPr>
              <a:t> //send one clock pulse</a:t>
            </a:r>
            <a:endParaRPr b="1" i="0" sz="1100" u="none" cap="none" strike="noStrike">
              <a:solidFill>
                <a:schemeClr val="dk1"/>
              </a:solidFill>
              <a:latin typeface="Calibri"/>
              <a:ea typeface="Calibri"/>
              <a:cs typeface="Calibri"/>
              <a:sym typeface="Calibri"/>
            </a:endParaRPr>
          </a:p>
          <a:p>
            <a:pPr indent="0" lvl="0" marL="0" marR="0" rtl="0" algn="l">
              <a:lnSpc>
                <a:spcPct val="8571"/>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1371600" marR="1565910" rtl="0" algn="l">
              <a:lnSpc>
                <a:spcPct val="112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IOSET0 |= 1 &lt;&lt; 20; </a:t>
            </a:r>
            <a:r>
              <a:rPr b="1" i="1" lang="en-IN" sz="1600" u="none" cap="none" strike="noStrike">
                <a:solidFill>
                  <a:schemeClr val="dk1"/>
                </a:solidFill>
                <a:latin typeface="Times New Roman"/>
                <a:ea typeface="Times New Roman"/>
                <a:cs typeface="Times New Roman"/>
                <a:sym typeface="Times New Roman"/>
              </a:rPr>
              <a:t>//IOSET0 | 0x00100000;</a:t>
            </a:r>
            <a:r>
              <a:rPr b="1" i="0" lang="en-IN" sz="1600" u="none" cap="none" strike="noStrike">
                <a:solidFill>
                  <a:schemeClr val="dk1"/>
                </a:solidFill>
                <a:latin typeface="Times New Roman"/>
                <a:ea typeface="Times New Roman"/>
                <a:cs typeface="Times New Roman"/>
                <a:sym typeface="Times New Roman"/>
              </a:rPr>
              <a:t> delay_ms(1);</a:t>
            </a:r>
            <a:endParaRPr b="1" i="0" sz="1100" u="none" cap="none" strike="noStrike">
              <a:solidFill>
                <a:schemeClr val="dk1"/>
              </a:solidFill>
              <a:latin typeface="Calibri"/>
              <a:ea typeface="Calibri"/>
              <a:cs typeface="Calibri"/>
              <a:sym typeface="Calibri"/>
            </a:endParaRPr>
          </a:p>
          <a:p>
            <a:pPr indent="0" lvl="0" marL="0" marR="0" rtl="0" algn="l">
              <a:lnSpc>
                <a:spcPct val="3571"/>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13716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IOCLR0 |= 1 &lt;&lt; 20;  </a:t>
            </a:r>
            <a:r>
              <a:rPr b="1" i="1" lang="en-IN" sz="1600" u="none" cap="none" strike="noStrike">
                <a:solidFill>
                  <a:schemeClr val="dk1"/>
                </a:solidFill>
                <a:latin typeface="Times New Roman"/>
                <a:ea typeface="Times New Roman"/>
                <a:cs typeface="Times New Roman"/>
                <a:sym typeface="Times New Roman"/>
              </a:rPr>
              <a:t>//IOCLR0 | 0x00100000;</a:t>
            </a:r>
            <a:endParaRPr b="1" i="0" sz="1100" u="none" cap="none" strike="noStrike">
              <a:solidFill>
                <a:schemeClr val="dk1"/>
              </a:solidFill>
              <a:latin typeface="Calibri"/>
              <a:ea typeface="Calibri"/>
              <a:cs typeface="Calibri"/>
              <a:sym typeface="Calibri"/>
            </a:endParaRPr>
          </a:p>
          <a:p>
            <a:pPr indent="0" lvl="0" marL="0" marR="0" rtl="0" algn="l">
              <a:lnSpc>
                <a:spcPct val="16070"/>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13716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seg7_data = seg7_data &lt;&lt; 1; </a:t>
            </a:r>
            <a:r>
              <a:rPr b="1" i="1" lang="en-IN" sz="1600" u="none" cap="none" strike="noStrike">
                <a:solidFill>
                  <a:schemeClr val="dk1"/>
                </a:solidFill>
                <a:latin typeface="Times New Roman"/>
                <a:ea typeface="Times New Roman"/>
                <a:cs typeface="Times New Roman"/>
                <a:sym typeface="Times New Roman"/>
              </a:rPr>
              <a:t>// get next bit into D7 position</a:t>
            </a:r>
            <a:endParaRPr b="1" i="0" sz="1100" u="none" cap="none" strike="noStrike">
              <a:solidFill>
                <a:schemeClr val="dk1"/>
              </a:solidFill>
              <a:latin typeface="Calibri"/>
              <a:ea typeface="Calibri"/>
              <a:cs typeface="Calibri"/>
              <a:sym typeface="Calibri"/>
            </a:endParaRPr>
          </a:p>
          <a:p>
            <a:pPr indent="0" lvl="0" marL="0" marR="0" rtl="0" algn="l">
              <a:lnSpc>
                <a:spcPct val="17142"/>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a:t>
            </a:r>
            <a:endParaRPr b="1" i="0" sz="1100" u="none" cap="none" strike="noStrike">
              <a:solidFill>
                <a:schemeClr val="dk1"/>
              </a:solidFill>
              <a:latin typeface="Calibri"/>
              <a:ea typeface="Calibri"/>
              <a:cs typeface="Calibri"/>
              <a:sym typeface="Calibri"/>
            </a:endParaRPr>
          </a:p>
          <a:p>
            <a:pPr indent="0" lvl="0" marL="0" marR="0" rtl="0" algn="l">
              <a:lnSpc>
                <a:spcPct val="20909"/>
              </a:lnSpc>
              <a:spcBef>
                <a:spcPts val="0"/>
              </a:spcBef>
              <a:spcAft>
                <a:spcPts val="0"/>
              </a:spcAft>
              <a:buClr>
                <a:srgbClr val="000000"/>
              </a:buClr>
              <a:buSzPts val="1100"/>
              <a:buFont typeface="Arial"/>
              <a:buNone/>
            </a:pPr>
            <a:r>
              <a:rPr b="1" i="0" lang="en-IN" sz="1100" u="none" cap="none" strike="noStrike">
                <a:solidFill>
                  <a:schemeClr val="dk1"/>
                </a:solidFill>
                <a:latin typeface="Times New Roman"/>
                <a:ea typeface="Times New Roman"/>
                <a:cs typeface="Times New Roman"/>
                <a:sym typeface="Times New Roman"/>
              </a:rPr>
              <a:t> </a:t>
            </a:r>
            <a:endParaRPr b="1" i="0" sz="1100" u="none" cap="none" strike="noStrike">
              <a:solidFill>
                <a:schemeClr val="dk1"/>
              </a:solidFill>
              <a:latin typeface="Calibri"/>
              <a:ea typeface="Calibri"/>
              <a:cs typeface="Calibri"/>
              <a:sym typeface="Calibri"/>
            </a:endParaRPr>
          </a:p>
          <a:p>
            <a:pPr indent="0" lvl="0" marL="5334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a:t>
            </a:r>
            <a:endParaRPr b="1" i="0" sz="1000" u="none" cap="none" strike="noStrike">
              <a:solidFill>
                <a:schemeClr val="dk1"/>
              </a:solidFill>
              <a:latin typeface="Calibri"/>
              <a:ea typeface="Calibri"/>
              <a:cs typeface="Calibri"/>
              <a:sym typeface="Calibri"/>
            </a:endParaRPr>
          </a:p>
        </p:txBody>
      </p:sp>
      <p:sp>
        <p:nvSpPr>
          <p:cNvPr id="348" name="Google Shape;348;p49"/>
          <p:cNvSpPr txBox="1"/>
          <p:nvPr/>
        </p:nvSpPr>
        <p:spPr>
          <a:xfrm>
            <a:off x="1435361" y="5367260"/>
            <a:ext cx="6419072" cy="1559081"/>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Clr>
                <a:srgbClr val="000000"/>
              </a:buClr>
              <a:buSzPts val="1400"/>
              <a:buFont typeface="Arial"/>
              <a:buNone/>
            </a:pPr>
            <a:r>
              <a:rPr b="1" i="1" lang="en-IN" sz="1400" u="none" cap="none" strike="noStrike">
                <a:solidFill>
                  <a:schemeClr val="dk1"/>
                </a:solidFill>
                <a:latin typeface="Times New Roman"/>
                <a:ea typeface="Times New Roman"/>
                <a:cs typeface="Times New Roman"/>
                <a:sym typeface="Times New Roman"/>
              </a:rPr>
              <a:t>// send the strobe signal</a:t>
            </a:r>
            <a:endParaRPr b="1" i="0" sz="14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	IOSET0 |= 1 &lt;&lt; 30; //IOSET0 | 0x40000000;	</a:t>
            </a:r>
            <a:endParaRPr b="1" i="0" sz="14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	delay_ms(1);      //nop();</a:t>
            </a:r>
            <a:endParaRPr b="1" i="0" sz="14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	IOCLR0 |= 1 &lt;&lt; 30;  </a:t>
            </a:r>
            <a:r>
              <a:rPr b="1" i="1" lang="en-IN" sz="1400" u="none" cap="none" strike="noStrike">
                <a:solidFill>
                  <a:schemeClr val="dk1"/>
                </a:solidFill>
                <a:latin typeface="Times New Roman"/>
                <a:ea typeface="Times New Roman"/>
                <a:cs typeface="Times New Roman"/>
                <a:sym typeface="Times New Roman"/>
              </a:rPr>
              <a:t>//IOCLR0 | 0x40000000;</a:t>
            </a:r>
            <a:endParaRPr b="1" i="0" sz="14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	return;</a:t>
            </a:r>
            <a:endParaRPr b="1" i="0" sz="14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        }</a:t>
            </a:r>
            <a:endParaRPr b="1" i="0" sz="1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0"/>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1800"/>
              <a:buFont typeface="Times New Roman"/>
              <a:buNone/>
            </a:pPr>
            <a:r>
              <a:rPr b="1" lang="en-IN" sz="1800">
                <a:latin typeface="Times New Roman"/>
                <a:ea typeface="Times New Roman"/>
                <a:cs typeface="Times New Roman"/>
                <a:sym typeface="Times New Roman"/>
              </a:rPr>
              <a:t>Matrix Keyboard Interface: Write an embedded C program to interface 4 X 4 matrix keyboard using lookup table and display the key pressed on the Terminal</a:t>
            </a:r>
            <a:endParaRPr/>
          </a:p>
        </p:txBody>
      </p:sp>
      <p:sp>
        <p:nvSpPr>
          <p:cNvPr id="354" name="Google Shape;354;p50"/>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pic>
        <p:nvPicPr>
          <p:cNvPr id="355" name="Google Shape;355;p50"/>
          <p:cNvPicPr preferRelativeResize="0"/>
          <p:nvPr/>
        </p:nvPicPr>
        <p:blipFill rotWithShape="1">
          <a:blip r:embed="rId3">
            <a:alphaModFix/>
          </a:blip>
          <a:srcRect b="0" l="0" r="0" t="0"/>
          <a:stretch/>
        </p:blipFill>
        <p:spPr>
          <a:xfrm>
            <a:off x="1604865" y="1904661"/>
            <a:ext cx="8210939" cy="452876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51"/>
          <p:cNvSpPr txBox="1"/>
          <p:nvPr/>
        </p:nvSpPr>
        <p:spPr>
          <a:xfrm>
            <a:off x="1127452" y="590248"/>
            <a:ext cx="9257520" cy="58176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Embedded Software / Driver for reading matrix keyboard</a:t>
            </a:r>
            <a:endParaRPr b="0" i="0" sz="16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Algorithm for reading matrix keyboard / Working method:</a:t>
            </a:r>
            <a:endParaRPr b="0" i="0" sz="1600" u="none" cap="none" strike="noStrike">
              <a:solidFill>
                <a:schemeClr val="dk1"/>
              </a:solidFill>
              <a:latin typeface="Times New Roman"/>
              <a:ea typeface="Times New Roman"/>
              <a:cs typeface="Times New Roman"/>
              <a:sym typeface="Times New Roman"/>
            </a:endParaRPr>
          </a:p>
          <a:p>
            <a:pPr indent="0" lvl="0" marL="0" marR="0" rtl="0" algn="l">
              <a:lnSpc>
                <a:spcPct val="48125"/>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 </a:t>
            </a:r>
            <a:endParaRPr b="0" i="0" sz="1600" u="none" cap="none" strike="noStrike">
              <a:solidFill>
                <a:schemeClr val="dk1"/>
              </a:solidFill>
              <a:latin typeface="Times New Roman"/>
              <a:ea typeface="Times New Roman"/>
              <a:cs typeface="Times New Roman"/>
              <a:sym typeface="Times New Roman"/>
            </a:endParaRPr>
          </a:p>
          <a:p>
            <a:pPr indent="-342900" lvl="0" marL="342900" marR="54610" rtl="0" algn="l">
              <a:lnSpc>
                <a:spcPct val="76000"/>
              </a:lnSpc>
              <a:spcBef>
                <a:spcPts val="0"/>
              </a:spcBef>
              <a:spcAft>
                <a:spcPts val="0"/>
              </a:spcAft>
              <a:buClr>
                <a:schemeClr val="dk1"/>
              </a:buClr>
              <a:buSzPts val="1600"/>
              <a:buFont typeface="Noto Sans Symbols"/>
              <a:buChar char="⮚"/>
            </a:pPr>
            <a:r>
              <a:rPr b="0" i="0" lang="en-IN" sz="1600" u="none" cap="none" strike="noStrike">
                <a:solidFill>
                  <a:schemeClr val="dk1"/>
                </a:solidFill>
                <a:latin typeface="Times New Roman"/>
                <a:ea typeface="Times New Roman"/>
                <a:cs typeface="Times New Roman"/>
                <a:sym typeface="Times New Roman"/>
              </a:rPr>
              <a:t>If no key is pressed, we will have on columns 0-3, ‘1111’ on P1.16 to P1.19, as all the inputs are pulled up by pull up resistors.</a:t>
            </a:r>
            <a:endParaRPr b="0" i="0" sz="1400" u="none" cap="none" strike="noStrike">
              <a:solidFill>
                <a:srgbClr val="000000"/>
              </a:solidFill>
              <a:latin typeface="Arial"/>
              <a:ea typeface="Arial"/>
              <a:cs typeface="Arial"/>
              <a:sym typeface="Arial"/>
            </a:endParaRPr>
          </a:p>
          <a:p>
            <a:pPr indent="-241300" lvl="0" marL="342900" marR="54610" rtl="0" algn="l">
              <a:lnSpc>
                <a:spcPct val="76000"/>
              </a:lnSpc>
              <a:spcBef>
                <a:spcPts val="0"/>
              </a:spcBef>
              <a:spcAft>
                <a:spcPts val="0"/>
              </a:spcAft>
              <a:buClr>
                <a:schemeClr val="dk1"/>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a:p>
            <a:pPr indent="0" lvl="0" marL="0" marR="0" rtl="0" algn="l">
              <a:lnSpc>
                <a:spcPct val="312"/>
              </a:lnSpc>
              <a:spcBef>
                <a:spcPts val="0"/>
              </a:spcBef>
              <a:spcAft>
                <a:spcPts val="0"/>
              </a:spcAft>
              <a:buClr>
                <a:srgbClr val="000000"/>
              </a:buClr>
              <a:buSzPts val="1600"/>
              <a:buFont typeface="Arial"/>
              <a:buNone/>
            </a:pPr>
            <a:r>
              <a:rPr b="0" baseline="30000" i="0" lang="en-IN" sz="1600" u="none" cap="none" strike="noStrike">
                <a:solidFill>
                  <a:schemeClr val="dk1"/>
                </a:solidFill>
                <a:latin typeface="Times New Roman"/>
                <a:ea typeface="Times New Roman"/>
                <a:cs typeface="Times New Roman"/>
                <a:sym typeface="Times New Roman"/>
              </a:rPr>
              <a:t> </a:t>
            </a:r>
            <a:endParaRPr b="0" i="0" sz="1600" u="none" cap="none" strike="noStrike">
              <a:solidFill>
                <a:schemeClr val="dk1"/>
              </a:solidFill>
              <a:latin typeface="Times New Roman"/>
              <a:ea typeface="Times New Roman"/>
              <a:cs typeface="Times New Roman"/>
              <a:sym typeface="Times New Roman"/>
            </a:endParaRPr>
          </a:p>
          <a:p>
            <a:pPr indent="-342900" lvl="0" marL="342900" marR="0" rtl="0" algn="l">
              <a:lnSpc>
                <a:spcPct val="81000"/>
              </a:lnSpc>
              <a:spcBef>
                <a:spcPts val="0"/>
              </a:spcBef>
              <a:spcAft>
                <a:spcPts val="0"/>
              </a:spcAft>
              <a:buClr>
                <a:schemeClr val="dk1"/>
              </a:buClr>
              <a:buSzPts val="1600"/>
              <a:buFont typeface="Noto Sans Symbols"/>
              <a:buChar char="⮚"/>
            </a:pPr>
            <a:r>
              <a:rPr b="0" i="0" lang="en-IN" sz="1600" u="none" cap="none" strike="noStrike">
                <a:solidFill>
                  <a:schemeClr val="dk1"/>
                </a:solidFill>
                <a:latin typeface="Times New Roman"/>
                <a:ea typeface="Times New Roman"/>
                <a:cs typeface="Times New Roman"/>
                <a:sym typeface="Times New Roman"/>
              </a:rPr>
              <a:t>If we press any key, let ‘0’ key be pressed, it will short row0 and col0 lines (P0.16 &amp;</a:t>
            </a:r>
            <a:endParaRPr b="0" i="0" sz="1400" u="none" cap="none" strike="noStrike">
              <a:solidFill>
                <a:srgbClr val="000000"/>
              </a:solidFill>
              <a:latin typeface="Arial"/>
              <a:ea typeface="Arial"/>
              <a:cs typeface="Arial"/>
              <a:sym typeface="Arial"/>
            </a:endParaRPr>
          </a:p>
          <a:p>
            <a:pPr indent="0" lvl="0" marL="0" marR="0" rtl="0" algn="l">
              <a:lnSpc>
                <a:spcPct val="16875"/>
              </a:lnSpc>
              <a:spcBef>
                <a:spcPts val="0"/>
              </a:spcBef>
              <a:spcAft>
                <a:spcPts val="0"/>
              </a:spcAft>
              <a:buClr>
                <a:srgbClr val="000000"/>
              </a:buClr>
              <a:buSzPts val="1600"/>
              <a:buFont typeface="Arial"/>
              <a:buNone/>
            </a:pPr>
            <a:r>
              <a:rPr b="0" baseline="30000" i="0" lang="en-IN" sz="1600" u="none" cap="none" strike="noStrike">
                <a:solidFill>
                  <a:schemeClr val="dk1"/>
                </a:solidFill>
                <a:latin typeface="Times New Roman"/>
                <a:ea typeface="Times New Roman"/>
                <a:cs typeface="Times New Roman"/>
                <a:sym typeface="Times New Roman"/>
              </a:rPr>
              <a:t> </a:t>
            </a:r>
            <a:endParaRPr b="0" i="0" sz="1600" u="none" cap="none" strike="noStrike">
              <a:solidFill>
                <a:schemeClr val="dk1"/>
              </a:solidFill>
              <a:latin typeface="Times New Roman"/>
              <a:ea typeface="Times New Roman"/>
              <a:cs typeface="Times New Roman"/>
              <a:sym typeface="Times New Roman"/>
            </a:endParaRPr>
          </a:p>
          <a:p>
            <a:pPr indent="0" lvl="0" marL="457200" marR="0" rtl="0" algn="l">
              <a:lnSpc>
                <a:spcPct val="81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P1.19), so whatever data (0 or 1) available at row0 (P0.16) is available at col0</a:t>
            </a:r>
            <a:endParaRPr b="0" i="0" sz="1400" u="none" cap="none" strike="noStrike">
              <a:solidFill>
                <a:srgbClr val="000000"/>
              </a:solidFill>
              <a:latin typeface="Arial"/>
              <a:ea typeface="Arial"/>
              <a:cs typeface="Arial"/>
              <a:sym typeface="Arial"/>
            </a:endParaRPr>
          </a:p>
          <a:p>
            <a:pPr indent="0" lvl="0" marL="0" marR="0" rtl="0" algn="l">
              <a:lnSpc>
                <a:spcPct val="16562"/>
              </a:lnSpc>
              <a:spcBef>
                <a:spcPts val="0"/>
              </a:spcBef>
              <a:spcAft>
                <a:spcPts val="0"/>
              </a:spcAft>
              <a:buClr>
                <a:srgbClr val="000000"/>
              </a:buClr>
              <a:buSzPts val="1600"/>
              <a:buFont typeface="Arial"/>
              <a:buNone/>
            </a:pPr>
            <a:r>
              <a:rPr b="0" baseline="30000" i="0" lang="en-IN" sz="1600" u="none" cap="none" strike="noStrike">
                <a:solidFill>
                  <a:schemeClr val="dk1"/>
                </a:solidFill>
                <a:latin typeface="Times New Roman"/>
                <a:ea typeface="Times New Roman"/>
                <a:cs typeface="Times New Roman"/>
                <a:sym typeface="Times New Roman"/>
              </a:rPr>
              <a:t> </a:t>
            </a:r>
            <a:endParaRPr b="0" i="0" sz="1600" u="none" cap="none" strike="noStrike">
              <a:solidFill>
                <a:schemeClr val="dk1"/>
              </a:solidFill>
              <a:latin typeface="Times New Roman"/>
              <a:ea typeface="Times New Roman"/>
              <a:cs typeface="Times New Roman"/>
              <a:sym typeface="Times New Roman"/>
            </a:endParaRPr>
          </a:p>
          <a:p>
            <a:pPr indent="0" lvl="0" marL="457200" marR="67310" rtl="0" algn="l">
              <a:lnSpc>
                <a:spcPct val="9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(P1.19). Since already columns are pulled high, it is required to apply logic ‘0’ to see change in col0 when the key is pressed.</a:t>
            </a:r>
            <a:endParaRPr b="0" i="0" sz="1400" u="none" cap="none" strike="noStrike">
              <a:solidFill>
                <a:srgbClr val="000000"/>
              </a:solidFill>
              <a:latin typeface="Arial"/>
              <a:ea typeface="Arial"/>
              <a:cs typeface="Arial"/>
              <a:sym typeface="Arial"/>
            </a:endParaRPr>
          </a:p>
          <a:p>
            <a:pPr indent="-342900" lvl="0" marL="342900" marR="0" rtl="0" algn="l">
              <a:lnSpc>
                <a:spcPct val="82000"/>
              </a:lnSpc>
              <a:spcBef>
                <a:spcPts val="0"/>
              </a:spcBef>
              <a:spcAft>
                <a:spcPts val="0"/>
              </a:spcAft>
              <a:buClr>
                <a:schemeClr val="dk1"/>
              </a:buClr>
              <a:buSzPts val="1600"/>
              <a:buFont typeface="Noto Sans Symbols"/>
              <a:buChar char="⮚"/>
            </a:pPr>
            <a:r>
              <a:rPr b="0" i="0" lang="en-IN" sz="1600" u="none" cap="none" strike="noStrike">
                <a:solidFill>
                  <a:schemeClr val="dk1"/>
                </a:solidFill>
                <a:latin typeface="Times New Roman"/>
                <a:ea typeface="Times New Roman"/>
                <a:cs typeface="Times New Roman"/>
                <a:sym typeface="Times New Roman"/>
              </a:rPr>
              <a:t>To identify which key is pressed, perform the following steps in the loop,</a:t>
            </a:r>
            <a:endParaRPr b="0" i="0" sz="1400" u="none" cap="none" strike="noStrike">
              <a:solidFill>
                <a:srgbClr val="000000"/>
              </a:solidFill>
              <a:latin typeface="Arial"/>
              <a:ea typeface="Arial"/>
              <a:cs typeface="Arial"/>
              <a:sym typeface="Arial"/>
            </a:endParaRPr>
          </a:p>
          <a:p>
            <a:pPr indent="0" lvl="0" marL="0" marR="0" rtl="0" algn="l">
              <a:lnSpc>
                <a:spcPct val="58437"/>
              </a:lnSpc>
              <a:spcBef>
                <a:spcPts val="0"/>
              </a:spcBef>
              <a:spcAft>
                <a:spcPts val="0"/>
              </a:spcAft>
              <a:buClr>
                <a:srgbClr val="000000"/>
              </a:buClr>
              <a:buSzPts val="1600"/>
              <a:buFont typeface="Arial"/>
              <a:buNone/>
            </a:pPr>
            <a:r>
              <a:rPr b="0" baseline="30000" i="0" lang="en-IN" sz="1600" u="none" cap="none" strike="noStrike">
                <a:solidFill>
                  <a:schemeClr val="dk1"/>
                </a:solidFill>
                <a:latin typeface="Times New Roman"/>
                <a:ea typeface="Times New Roman"/>
                <a:cs typeface="Times New Roman"/>
                <a:sym typeface="Times New Roman"/>
              </a:rPr>
              <a:t> </a:t>
            </a:r>
            <a:endParaRPr b="0" i="0" sz="1600" u="none" cap="none" strike="noStrike">
              <a:solidFill>
                <a:schemeClr val="dk1"/>
              </a:solidFill>
              <a:latin typeface="Times New Roman"/>
              <a:ea typeface="Times New Roman"/>
              <a:cs typeface="Times New Roman"/>
              <a:sym typeface="Times New Roman"/>
            </a:endParaRPr>
          </a:p>
          <a:p>
            <a:pPr indent="-285750" lvl="1" marL="742950" marR="54610" rtl="0" algn="just">
              <a:lnSpc>
                <a:spcPct val="76000"/>
              </a:lnSpc>
              <a:spcBef>
                <a:spcPts val="0"/>
              </a:spcBef>
              <a:spcAft>
                <a:spcPts val="0"/>
              </a:spcAft>
              <a:buClr>
                <a:schemeClr val="dk1"/>
              </a:buClr>
              <a:buSzPts val="1600"/>
              <a:buFont typeface="Noto Sans Symbols"/>
              <a:buChar char="▪"/>
            </a:pPr>
            <a:r>
              <a:rPr b="0" i="0" lang="en-IN" sz="1600" u="none" cap="none" strike="noStrike">
                <a:solidFill>
                  <a:schemeClr val="dk1"/>
                </a:solidFill>
                <a:latin typeface="Times New Roman"/>
                <a:ea typeface="Times New Roman"/>
                <a:cs typeface="Times New Roman"/>
                <a:sym typeface="Times New Roman"/>
              </a:rPr>
              <a:t>Check for a key press in first row by out putting – ‘0111’on row’s, check which column data is changed, if no key press go for next row. If key press found, exit loop with row no and column no.</a:t>
            </a:r>
            <a:endParaRPr b="0" i="0" sz="1400" u="none" cap="none" strike="noStrike">
              <a:solidFill>
                <a:srgbClr val="000000"/>
              </a:solidFill>
              <a:latin typeface="Arial"/>
              <a:ea typeface="Arial"/>
              <a:cs typeface="Arial"/>
              <a:sym typeface="Arial"/>
            </a:endParaRPr>
          </a:p>
          <a:p>
            <a:pPr indent="0" lvl="0" marL="0" marR="0" rtl="0" algn="l">
              <a:lnSpc>
                <a:spcPct val="61874"/>
              </a:lnSpc>
              <a:spcBef>
                <a:spcPts val="0"/>
              </a:spcBef>
              <a:spcAft>
                <a:spcPts val="0"/>
              </a:spcAft>
              <a:buClr>
                <a:srgbClr val="000000"/>
              </a:buClr>
              <a:buSzPts val="1600"/>
              <a:buFont typeface="Arial"/>
              <a:buNone/>
            </a:pPr>
            <a:r>
              <a:rPr b="0" baseline="30000" i="0" lang="en-IN" sz="1600" u="none" cap="none" strike="noStrike">
                <a:solidFill>
                  <a:schemeClr val="dk1"/>
                </a:solidFill>
                <a:latin typeface="Times New Roman"/>
                <a:ea typeface="Times New Roman"/>
                <a:cs typeface="Times New Roman"/>
                <a:sym typeface="Times New Roman"/>
              </a:rPr>
              <a:t> </a:t>
            </a:r>
            <a:endParaRPr b="0" i="0" sz="1600" u="none" cap="none" strike="noStrike">
              <a:solidFill>
                <a:schemeClr val="dk1"/>
              </a:solidFill>
              <a:latin typeface="Times New Roman"/>
              <a:ea typeface="Times New Roman"/>
              <a:cs typeface="Times New Roman"/>
              <a:sym typeface="Times New Roman"/>
            </a:endParaRPr>
          </a:p>
          <a:p>
            <a:pPr indent="-285750" lvl="1" marL="742950" marR="54610" rtl="0" algn="just">
              <a:lnSpc>
                <a:spcPct val="76000"/>
              </a:lnSpc>
              <a:spcBef>
                <a:spcPts val="0"/>
              </a:spcBef>
              <a:spcAft>
                <a:spcPts val="0"/>
              </a:spcAft>
              <a:buClr>
                <a:schemeClr val="dk1"/>
              </a:buClr>
              <a:buSzPts val="1600"/>
              <a:buFont typeface="Noto Sans Symbols"/>
              <a:buChar char="▪"/>
            </a:pPr>
            <a:r>
              <a:rPr b="0" i="0" lang="en-IN" sz="1600" u="none" cap="none" strike="noStrike">
                <a:solidFill>
                  <a:schemeClr val="dk1"/>
                </a:solidFill>
                <a:latin typeface="Times New Roman"/>
                <a:ea typeface="Times New Roman"/>
                <a:cs typeface="Times New Roman"/>
                <a:sym typeface="Times New Roman"/>
              </a:rPr>
              <a:t>Check for a key press in second row by out putting – ‘1011’on row’s, check which column data is changed, if no key press go for next row. If key press found, exit loop with row no and column no.</a:t>
            </a:r>
            <a:endParaRPr b="0" i="0" sz="1400" u="none" cap="none" strike="noStrike">
              <a:solidFill>
                <a:srgbClr val="000000"/>
              </a:solidFill>
              <a:latin typeface="Arial"/>
              <a:ea typeface="Arial"/>
              <a:cs typeface="Arial"/>
              <a:sym typeface="Arial"/>
            </a:endParaRPr>
          </a:p>
          <a:p>
            <a:pPr indent="0" lvl="0" marL="0" marR="0" rtl="0" algn="l">
              <a:lnSpc>
                <a:spcPct val="60937"/>
              </a:lnSpc>
              <a:spcBef>
                <a:spcPts val="0"/>
              </a:spcBef>
              <a:spcAft>
                <a:spcPts val="0"/>
              </a:spcAft>
              <a:buClr>
                <a:srgbClr val="000000"/>
              </a:buClr>
              <a:buSzPts val="1600"/>
              <a:buFont typeface="Arial"/>
              <a:buNone/>
            </a:pPr>
            <a:r>
              <a:rPr b="0" baseline="30000" i="0" lang="en-IN" sz="1600" u="none" cap="none" strike="noStrike">
                <a:solidFill>
                  <a:schemeClr val="dk1"/>
                </a:solidFill>
                <a:latin typeface="Times New Roman"/>
                <a:ea typeface="Times New Roman"/>
                <a:cs typeface="Times New Roman"/>
                <a:sym typeface="Times New Roman"/>
              </a:rPr>
              <a:t> </a:t>
            </a:r>
            <a:endParaRPr b="0" i="0" sz="1600" u="none" cap="none" strike="noStrike">
              <a:solidFill>
                <a:schemeClr val="dk1"/>
              </a:solidFill>
              <a:latin typeface="Times New Roman"/>
              <a:ea typeface="Times New Roman"/>
              <a:cs typeface="Times New Roman"/>
              <a:sym typeface="Times New Roman"/>
            </a:endParaRPr>
          </a:p>
          <a:p>
            <a:pPr indent="-285750" lvl="1" marL="742950" marR="54610" rtl="0" algn="just">
              <a:lnSpc>
                <a:spcPct val="76000"/>
              </a:lnSpc>
              <a:spcBef>
                <a:spcPts val="0"/>
              </a:spcBef>
              <a:spcAft>
                <a:spcPts val="0"/>
              </a:spcAft>
              <a:buClr>
                <a:schemeClr val="dk1"/>
              </a:buClr>
              <a:buSzPts val="1600"/>
              <a:buFont typeface="Noto Sans Symbols"/>
              <a:buChar char="▪"/>
            </a:pPr>
            <a:r>
              <a:rPr b="0" i="0" lang="en-IN" sz="1600" u="none" cap="none" strike="noStrike">
                <a:solidFill>
                  <a:schemeClr val="dk1"/>
                </a:solidFill>
                <a:latin typeface="Times New Roman"/>
                <a:ea typeface="Times New Roman"/>
                <a:cs typeface="Times New Roman"/>
                <a:sym typeface="Times New Roman"/>
              </a:rPr>
              <a:t>Check for a key press in third row by out putting – ‘1101’on row’s, check which column data is changed, if no key press go for next row. If key press found, exit loop with row no and column no.</a:t>
            </a:r>
            <a:endParaRPr b="0" i="0" sz="1400" u="none" cap="none" strike="noStrike">
              <a:solidFill>
                <a:srgbClr val="000000"/>
              </a:solidFill>
              <a:latin typeface="Arial"/>
              <a:ea typeface="Arial"/>
              <a:cs typeface="Arial"/>
              <a:sym typeface="Arial"/>
            </a:endParaRPr>
          </a:p>
          <a:p>
            <a:pPr indent="0" lvl="0" marL="0" marR="0" rtl="0" algn="l">
              <a:lnSpc>
                <a:spcPct val="61874"/>
              </a:lnSpc>
              <a:spcBef>
                <a:spcPts val="0"/>
              </a:spcBef>
              <a:spcAft>
                <a:spcPts val="0"/>
              </a:spcAft>
              <a:buClr>
                <a:srgbClr val="000000"/>
              </a:buClr>
              <a:buSzPts val="1600"/>
              <a:buFont typeface="Arial"/>
              <a:buNone/>
            </a:pPr>
            <a:r>
              <a:rPr b="0" baseline="30000" i="0" lang="en-IN" sz="1600" u="none" cap="none" strike="noStrike">
                <a:solidFill>
                  <a:schemeClr val="dk1"/>
                </a:solidFill>
                <a:latin typeface="Times New Roman"/>
                <a:ea typeface="Times New Roman"/>
                <a:cs typeface="Times New Roman"/>
                <a:sym typeface="Times New Roman"/>
              </a:rPr>
              <a:t> </a:t>
            </a:r>
            <a:endParaRPr b="0" i="0" sz="1600" u="none" cap="none" strike="noStrike">
              <a:solidFill>
                <a:schemeClr val="dk1"/>
              </a:solidFill>
              <a:latin typeface="Times New Roman"/>
              <a:ea typeface="Times New Roman"/>
              <a:cs typeface="Times New Roman"/>
              <a:sym typeface="Times New Roman"/>
            </a:endParaRPr>
          </a:p>
          <a:p>
            <a:pPr indent="-285750" lvl="1" marL="742950" marR="67310" rtl="0" algn="just">
              <a:lnSpc>
                <a:spcPct val="76000"/>
              </a:lnSpc>
              <a:spcBef>
                <a:spcPts val="0"/>
              </a:spcBef>
              <a:spcAft>
                <a:spcPts val="0"/>
              </a:spcAft>
              <a:buClr>
                <a:schemeClr val="dk1"/>
              </a:buClr>
              <a:buSzPts val="1600"/>
              <a:buFont typeface="Noto Sans Symbols"/>
              <a:buChar char="▪"/>
            </a:pPr>
            <a:r>
              <a:rPr b="0" i="0" lang="en-IN" sz="1600" u="none" cap="none" strike="noStrike">
                <a:solidFill>
                  <a:schemeClr val="dk1"/>
                </a:solidFill>
                <a:latin typeface="Times New Roman"/>
                <a:ea typeface="Times New Roman"/>
                <a:cs typeface="Times New Roman"/>
                <a:sym typeface="Times New Roman"/>
              </a:rPr>
              <a:t>Check for a key press in last row by out putting – ‘1110’on row’s, if no key is pressed go for the first row again. If key press found, exit loop with row no and column no.</a:t>
            </a:r>
            <a:endParaRPr b="0" i="0" sz="1400" u="none" cap="none" strike="noStrike">
              <a:solidFill>
                <a:srgbClr val="000000"/>
              </a:solidFill>
              <a:latin typeface="Arial"/>
              <a:ea typeface="Arial"/>
              <a:cs typeface="Arial"/>
              <a:sym typeface="Arial"/>
            </a:endParaRPr>
          </a:p>
          <a:p>
            <a:pPr indent="-184150" lvl="1" marL="742950" marR="67310" rtl="0" algn="just">
              <a:lnSpc>
                <a:spcPct val="76000"/>
              </a:lnSpc>
              <a:spcBef>
                <a:spcPts val="0"/>
              </a:spcBef>
              <a:spcAft>
                <a:spcPts val="0"/>
              </a:spcAft>
              <a:buClr>
                <a:schemeClr val="dk1"/>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a:p>
            <a:pPr indent="-342900" lvl="0" marL="342900" marR="54610" rtl="0" algn="just">
              <a:lnSpc>
                <a:spcPct val="76000"/>
              </a:lnSpc>
              <a:spcBef>
                <a:spcPts val="0"/>
              </a:spcBef>
              <a:spcAft>
                <a:spcPts val="0"/>
              </a:spcAft>
              <a:buClr>
                <a:schemeClr val="dk1"/>
              </a:buClr>
              <a:buSzPts val="1600"/>
              <a:buFont typeface="Noto Sans Symbols"/>
              <a:buChar char="⮚"/>
            </a:pPr>
            <a:r>
              <a:rPr b="0" i="0" lang="en-IN" sz="1600" u="none" cap="none" strike="noStrike">
                <a:solidFill>
                  <a:schemeClr val="dk1"/>
                </a:solidFill>
                <a:latin typeface="Times New Roman"/>
                <a:ea typeface="Times New Roman"/>
                <a:cs typeface="Times New Roman"/>
                <a:sym typeface="Times New Roman"/>
              </a:rPr>
              <a:t>Once the key press is found, use the row number and column number and use the “look up table” to convert the key position(row no : column no) to corresponding ascii code/key code related to that key. Use appropriate delay for debouncing.</a:t>
            </a:r>
            <a:endParaRPr b="0" i="0" sz="1400" u="none" cap="none" strike="noStrike">
              <a:solidFill>
                <a:srgbClr val="000000"/>
              </a:solidFill>
              <a:latin typeface="Arial"/>
              <a:ea typeface="Arial"/>
              <a:cs typeface="Arial"/>
              <a:sym typeface="Arial"/>
            </a:endParaRPr>
          </a:p>
          <a:p>
            <a:pPr indent="0" lvl="0" marL="0" marR="54610" rtl="0" algn="just">
              <a:lnSpc>
                <a:spcPct val="76000"/>
              </a:lnSpc>
              <a:spcBef>
                <a:spcPts val="0"/>
              </a:spcBef>
              <a:spcAft>
                <a:spcPts val="0"/>
              </a:spcAft>
              <a:buClr>
                <a:srgbClr val="000000"/>
              </a:buClr>
              <a:buSzPts val="1600"/>
              <a:buFont typeface="Arial"/>
              <a:buNone/>
            </a:pPr>
            <a:r>
              <a:t/>
            </a:r>
            <a:endParaRPr b="0" i="0" sz="1600" u="none" cap="none" strike="noStrike">
              <a:solidFill>
                <a:schemeClr val="dk1"/>
              </a:solidFill>
              <a:latin typeface="Times New Roman"/>
              <a:ea typeface="Times New Roman"/>
              <a:cs typeface="Times New Roman"/>
              <a:sym typeface="Times New Roman"/>
            </a:endParaRPr>
          </a:p>
          <a:p>
            <a:pPr indent="-342900" lvl="0" marL="342900" marR="0" rtl="0" algn="l">
              <a:lnSpc>
                <a:spcPct val="80000"/>
              </a:lnSpc>
              <a:spcBef>
                <a:spcPts val="0"/>
              </a:spcBef>
              <a:spcAft>
                <a:spcPts val="0"/>
              </a:spcAft>
              <a:buClr>
                <a:schemeClr val="dk1"/>
              </a:buClr>
              <a:buSzPts val="1600"/>
              <a:buFont typeface="Noto Sans Symbols"/>
              <a:buChar char="⮚"/>
            </a:pPr>
            <a:r>
              <a:rPr b="0" i="0" lang="en-IN" sz="1600" u="none" cap="none" strike="noStrike">
                <a:solidFill>
                  <a:schemeClr val="dk1"/>
                </a:solidFill>
                <a:latin typeface="Times New Roman"/>
                <a:ea typeface="Times New Roman"/>
                <a:cs typeface="Times New Roman"/>
                <a:sym typeface="Times New Roman"/>
              </a:rPr>
              <a:t>Output the key code on the serial port or it can be used for further processing</a:t>
            </a:r>
            <a:endParaRPr b="0" i="0" sz="1400" u="none" cap="none" strike="noStrike">
              <a:solidFill>
                <a:srgbClr val="000000"/>
              </a:solidFill>
              <a:latin typeface="Arial"/>
              <a:ea typeface="Arial"/>
              <a:cs typeface="Arial"/>
              <a:sym typeface="Arial"/>
            </a:endParaRPr>
          </a:p>
          <a:p>
            <a:pPr indent="0" lvl="0" marL="0" marR="0" rtl="0" algn="l">
              <a:lnSpc>
                <a:spcPct val="59375"/>
              </a:lnSpc>
              <a:spcBef>
                <a:spcPts val="0"/>
              </a:spcBef>
              <a:spcAft>
                <a:spcPts val="0"/>
              </a:spcAft>
              <a:buClr>
                <a:srgbClr val="000000"/>
              </a:buClr>
              <a:buSzPts val="1600"/>
              <a:buFont typeface="Arial"/>
              <a:buNone/>
            </a:pPr>
            <a:r>
              <a:rPr b="0" baseline="30000" i="0" lang="en-IN" sz="1600" u="none" cap="none" strike="noStrike">
                <a:solidFill>
                  <a:schemeClr val="dk1"/>
                </a:solidFill>
                <a:latin typeface="Times New Roman"/>
                <a:ea typeface="Times New Roman"/>
                <a:cs typeface="Times New Roman"/>
                <a:sym typeface="Times New Roman"/>
              </a:rPr>
              <a:t> </a:t>
            </a:r>
            <a:endParaRPr b="0" i="0" sz="1600" u="none" cap="none" strike="noStrike">
              <a:solidFill>
                <a:schemeClr val="dk1"/>
              </a:solidFill>
              <a:latin typeface="Times New Roman"/>
              <a:ea typeface="Times New Roman"/>
              <a:cs typeface="Times New Roman"/>
              <a:sym typeface="Times New Roman"/>
            </a:endParaRPr>
          </a:p>
          <a:p>
            <a:pPr indent="-342900" lvl="0" marL="342900" marR="0" rtl="0" algn="l">
              <a:lnSpc>
                <a:spcPct val="77000"/>
              </a:lnSpc>
              <a:spcBef>
                <a:spcPts val="0"/>
              </a:spcBef>
              <a:spcAft>
                <a:spcPts val="0"/>
              </a:spcAft>
              <a:buClr>
                <a:schemeClr val="dk1"/>
              </a:buClr>
              <a:buSzPts val="1600"/>
              <a:buFont typeface="Noto Sans Symbols"/>
              <a:buChar char="⮚"/>
            </a:pPr>
            <a:r>
              <a:rPr b="0" i="0" lang="en-IN" sz="1600" u="none" cap="none" strike="noStrike">
                <a:solidFill>
                  <a:schemeClr val="dk1"/>
                </a:solidFill>
                <a:latin typeface="Times New Roman"/>
                <a:ea typeface="Times New Roman"/>
                <a:cs typeface="Times New Roman"/>
                <a:sym typeface="Times New Roman"/>
              </a:rPr>
              <a:t>Wait for the pressed key release; be in the loop until all the columns data become “1111’</a:t>
            </a:r>
            <a:endParaRPr b="0" i="0" sz="1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2"/>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366" name="Google Shape;366;p52"/>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sp>
        <p:nvSpPr>
          <p:cNvPr id="367" name="Google Shape;367;p52"/>
          <p:cNvSpPr txBox="1"/>
          <p:nvPr/>
        </p:nvSpPr>
        <p:spPr>
          <a:xfrm>
            <a:off x="1295401" y="1238016"/>
            <a:ext cx="10461170" cy="543578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//Matrix 4 x 4 Keyboard</a:t>
            </a:r>
            <a:endParaRPr b="0" i="0" sz="1200" u="none" cap="none" strike="noStrike">
              <a:solidFill>
                <a:schemeClr val="dk1"/>
              </a:solidFill>
              <a:latin typeface="Calibri"/>
              <a:ea typeface="Calibri"/>
              <a:cs typeface="Calibri"/>
              <a:sym typeface="Calibri"/>
            </a:endParaRPr>
          </a:p>
          <a:p>
            <a:pPr indent="0" lvl="0" marL="0" marR="0" rtl="0" algn="l">
              <a:lnSpc>
                <a:spcPct val="25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803910" rtl="0" algn="l">
              <a:lnSpc>
                <a:spcPct val="114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//Columns &amp; Rows are pulled to +5v,if dont press key, we receive '1' on columns </a:t>
            </a:r>
            <a:endParaRPr b="0" i="0" sz="1400" u="none" cap="none" strike="noStrike">
              <a:solidFill>
                <a:srgbClr val="000000"/>
              </a:solidFill>
              <a:latin typeface="Arial"/>
              <a:ea typeface="Arial"/>
              <a:cs typeface="Arial"/>
              <a:sym typeface="Arial"/>
            </a:endParaRPr>
          </a:p>
          <a:p>
            <a:pPr indent="0" lvl="0" marL="0" marR="803910" rtl="0" algn="l">
              <a:lnSpc>
                <a:spcPct val="114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//Method: Sending '0' to a selected row, checking for '0' on each column </a:t>
            </a:r>
            <a:endParaRPr b="0" i="0" sz="1400" u="none" cap="none" strike="noStrike">
              <a:solidFill>
                <a:srgbClr val="000000"/>
              </a:solidFill>
              <a:latin typeface="Arial"/>
              <a:ea typeface="Arial"/>
              <a:cs typeface="Arial"/>
              <a:sym typeface="Arial"/>
            </a:endParaRPr>
          </a:p>
          <a:p>
            <a:pPr indent="0" lvl="0" marL="0" marR="803910" rtl="0" algn="l">
              <a:lnSpc>
                <a:spcPct val="114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//ROWS - ROW0-ROW3 -&gt; P0.16,P0.17,P0.18,P0.19</a:t>
            </a:r>
            <a:endParaRPr b="0" i="0" sz="1200" u="none" cap="none" strike="noStrike">
              <a:solidFill>
                <a:schemeClr val="dk1"/>
              </a:solidFill>
              <a:latin typeface="Calibri"/>
              <a:ea typeface="Calibri"/>
              <a:cs typeface="Calibri"/>
              <a:sym typeface="Calibri"/>
            </a:endParaRPr>
          </a:p>
          <a:p>
            <a:pPr indent="0" lvl="0" marL="0" marR="0" rtl="0" algn="l">
              <a:lnSpc>
                <a:spcPct val="4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//COLS - COL0-COL3 -&gt; P1.19,P1.18,P1.17,P1.16</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#include &lt;lpc214x.h&gt;</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PLOCK 0x00000400</a:t>
            </a:r>
            <a:endParaRPr b="0" i="0" sz="1200" u="none" cap="none" strike="noStrike">
              <a:solidFill>
                <a:schemeClr val="dk1"/>
              </a:solidFill>
              <a:latin typeface="Calibri"/>
              <a:ea typeface="Calibri"/>
              <a:cs typeface="Calibri"/>
              <a:sym typeface="Calibri"/>
            </a:endParaRPr>
          </a:p>
          <a:p>
            <a:pPr indent="0" lvl="0" marL="0" marR="0" rtl="0" algn="l">
              <a:lnSpc>
                <a:spcPct val="20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LED_OFF (IO0SET = 1U &lt;&lt; 31)</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LED_ON (IO0CLR = 1U &lt;&lt; 31)</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COL0 (IO1PIN &amp; 1 &lt;&lt;19)</a:t>
            </a:r>
            <a:endParaRPr b="0" i="0" sz="1200" u="none" cap="none" strike="noStrike">
              <a:solidFill>
                <a:schemeClr val="dk1"/>
              </a:solidFill>
              <a:latin typeface="Calibri"/>
              <a:ea typeface="Calibri"/>
              <a:cs typeface="Calibri"/>
              <a:sym typeface="Calibri"/>
            </a:endParaRPr>
          </a:p>
          <a:p>
            <a:pPr indent="0" lvl="0" marL="0" marR="0" rtl="0" algn="l">
              <a:lnSpc>
                <a:spcPct val="20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COL1 (IO1PIN &amp; 1 &lt;&lt;18)</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COL2 (IO1PIN &amp; 1 &lt;&lt;17)</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COL3 (IO1PIN &amp; 1 &lt;&lt;16)</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unsigned char lookup_table[4][4]={  {'0', '1', '2','3'},</a:t>
            </a:r>
            <a:endParaRPr b="0" i="0" sz="1800" u="none" cap="none" strike="noStrike">
              <a:solidFill>
                <a:schemeClr val="dk1"/>
              </a:solidFill>
              <a:latin typeface="Calibri"/>
              <a:ea typeface="Calibri"/>
              <a:cs typeface="Calibri"/>
              <a:sym typeface="Calibri"/>
            </a:endParaRPr>
          </a:p>
          <a:p>
            <a:pPr indent="0" lvl="0" marL="0" marR="0" rtl="0" algn="l">
              <a:lnSpc>
                <a:spcPct val="13333"/>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Calibri"/>
              <a:ea typeface="Calibri"/>
              <a:cs typeface="Calibri"/>
              <a:sym typeface="Calibri"/>
            </a:endParaRPr>
          </a:p>
          <a:p>
            <a:pPr indent="0" lvl="0" marL="22860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{'4', '5', '6','7'},</a:t>
            </a:r>
            <a:endParaRPr b="0" i="0" sz="1800" u="none" cap="none" strike="noStrike">
              <a:solidFill>
                <a:schemeClr val="dk1"/>
              </a:solidFill>
              <a:latin typeface="Calibri"/>
              <a:ea typeface="Calibri"/>
              <a:cs typeface="Calibri"/>
              <a:sym typeface="Calibri"/>
            </a:endParaRPr>
          </a:p>
          <a:p>
            <a:pPr indent="0" lvl="0" marL="0" marR="0" rtl="0" algn="l">
              <a:lnSpc>
                <a:spcPct val="12777"/>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Calibri"/>
              <a:ea typeface="Calibri"/>
              <a:cs typeface="Calibri"/>
              <a:sym typeface="Calibri"/>
            </a:endParaRPr>
          </a:p>
          <a:p>
            <a:pPr indent="0" lvl="0" marL="22860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{'8', '9', 'a','b'},</a:t>
            </a:r>
            <a:endParaRPr b="0" i="0" sz="1800" u="none" cap="none" strike="noStrike">
              <a:solidFill>
                <a:schemeClr val="dk1"/>
              </a:solidFill>
              <a:latin typeface="Calibri"/>
              <a:ea typeface="Calibri"/>
              <a:cs typeface="Calibri"/>
              <a:sym typeface="Calibri"/>
            </a:endParaRPr>
          </a:p>
          <a:p>
            <a:pPr indent="0" lvl="0" marL="0" marR="0" rtl="0" algn="l">
              <a:lnSpc>
                <a:spcPct val="12777"/>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Calibri"/>
              <a:ea typeface="Calibri"/>
              <a:cs typeface="Calibri"/>
              <a:sym typeface="Calibri"/>
            </a:endParaRPr>
          </a:p>
          <a:p>
            <a:pPr indent="0" lvl="0" marL="22860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{'c', 'd', 'e','f'}};</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3"/>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373" name="Google Shape;373;p53"/>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sp>
        <p:nvSpPr>
          <p:cNvPr id="374" name="Google Shape;374;p53"/>
          <p:cNvSpPr txBox="1"/>
          <p:nvPr/>
        </p:nvSpPr>
        <p:spPr>
          <a:xfrm>
            <a:off x="1646872" y="822458"/>
            <a:ext cx="8203800" cy="5602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int main( )</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381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SystemInit();</a:t>
            </a:r>
            <a:endParaRPr b="0" i="0" sz="1200" u="none" cap="none" strike="noStrike">
              <a:solidFill>
                <a:schemeClr val="dk1"/>
              </a:solidFill>
              <a:latin typeface="Calibri"/>
              <a:ea typeface="Calibri"/>
              <a:cs typeface="Calibri"/>
              <a:sym typeface="Calibri"/>
            </a:endParaRPr>
          </a:p>
          <a:p>
            <a:pPr indent="0" lvl="0" marL="0" marR="0" rtl="0" algn="l">
              <a:lnSpc>
                <a:spcPct val="20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381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uart_init();//initialize UART0 port</a:t>
            </a:r>
            <a:endParaRPr b="0" i="0" sz="1200" u="none" cap="none" strike="noStrike">
              <a:solidFill>
                <a:schemeClr val="dk1"/>
              </a:solidFill>
              <a:latin typeface="Calibri"/>
              <a:ea typeface="Calibri"/>
              <a:cs typeface="Calibri"/>
              <a:sym typeface="Calibri"/>
            </a:endParaRPr>
          </a:p>
          <a:p>
            <a:pPr indent="0" lvl="0" marL="0" marR="0" rtl="0" algn="l">
              <a:lnSpc>
                <a:spcPct val="24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39370" lvl="0" marL="0" marR="1604010" rtl="0" algn="l">
              <a:lnSpc>
                <a:spcPct val="112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IO0DIR |= 1U &lt;&lt; 31 | 0x00FF0000; // to set P0.16 to P0.23 as o/ps do</a:t>
            </a:r>
            <a:endParaRPr b="0" i="0" sz="1200" u="none" cap="none" strike="noStrike">
              <a:solidFill>
                <a:schemeClr val="dk1"/>
              </a:solidFill>
              <a:latin typeface="Calibri"/>
              <a:ea typeface="Calibri"/>
              <a:cs typeface="Calibri"/>
              <a:sym typeface="Calibri"/>
            </a:endParaRPr>
          </a:p>
          <a:p>
            <a:pPr indent="0" lvl="0" marL="0" marR="0" rtl="0" algn="l">
              <a:lnSpc>
                <a:spcPct val="625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14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159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while(1)</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921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4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355600" marR="1337310" rtl="0" algn="l">
              <a:lnSpc>
                <a:spcPct val="115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//check for keypress in row0,make row0 '0',row1=row2=row3='1' </a:t>
            </a:r>
            <a:r>
              <a:rPr b="0" i="0" lang="en-IN" sz="1800" u="none" cap="none" strike="noStrike">
                <a:solidFill>
                  <a:schemeClr val="dk1"/>
                </a:solidFill>
                <a:latin typeface="Times New Roman"/>
                <a:ea typeface="Times New Roman"/>
                <a:cs typeface="Times New Roman"/>
                <a:sym typeface="Times New Roman"/>
              </a:rPr>
              <a:t>rowsel=0;IO0SET = 0X000F0000;IO0CLR = 1 &lt;&lt; 16; if(COL0==0){colsel=0;break;};if(COL1==0){colsel=1;break;}; if(COL2==0){colsel=2;break;};if(COL3==0){colsel=3;break;}; </a:t>
            </a:r>
            <a:r>
              <a:rPr b="0" i="1" lang="en-IN" sz="1800" u="none" cap="none" strike="noStrike">
                <a:solidFill>
                  <a:schemeClr val="dk1"/>
                </a:solidFill>
                <a:latin typeface="Times New Roman"/>
                <a:ea typeface="Times New Roman"/>
                <a:cs typeface="Times New Roman"/>
                <a:sym typeface="Times New Roman"/>
              </a:rPr>
              <a:t>//check for keypress in row1,make row1 '0’</a:t>
            </a:r>
            <a:endParaRPr b="0" i="0" sz="1400" u="none" cap="none" strike="noStrike">
              <a:solidFill>
                <a:srgbClr val="000000"/>
              </a:solidFill>
              <a:latin typeface="Arial"/>
              <a:ea typeface="Arial"/>
              <a:cs typeface="Arial"/>
              <a:sym typeface="Arial"/>
            </a:endParaRPr>
          </a:p>
          <a:p>
            <a:pPr indent="0" lvl="0" marL="355600" marR="1337310" rtl="0" algn="l">
              <a:lnSpc>
                <a:spcPct val="115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rowsel=1;IO0SET = 0X000F0000;IO0CLR = 1 &lt;&lt; 17; if(COL0==0){colsel=0;break;};if(COL1==0){colsel=1;break;}; if(COL2==0){colsel=2;break;};if(COL3==0){colsel=3;break;}; </a:t>
            </a:r>
            <a:endParaRPr b="0" i="0" sz="1400" u="none" cap="none" strike="noStrike">
              <a:solidFill>
                <a:srgbClr val="000000"/>
              </a:solidFill>
              <a:latin typeface="Arial"/>
              <a:ea typeface="Arial"/>
              <a:cs typeface="Arial"/>
              <a:sym typeface="Arial"/>
            </a:endParaRPr>
          </a:p>
          <a:p>
            <a:pPr indent="0" lvl="0" marL="355600" marR="133731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4"/>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380" name="Google Shape;380;p54"/>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sp>
        <p:nvSpPr>
          <p:cNvPr id="381" name="Google Shape;381;p54"/>
          <p:cNvSpPr txBox="1"/>
          <p:nvPr/>
        </p:nvSpPr>
        <p:spPr>
          <a:xfrm>
            <a:off x="1371599" y="675718"/>
            <a:ext cx="9731830" cy="5397119"/>
          </a:xfrm>
          <a:prstGeom prst="rect">
            <a:avLst/>
          </a:prstGeom>
          <a:noFill/>
          <a:ln>
            <a:noFill/>
          </a:ln>
        </p:spPr>
        <p:txBody>
          <a:bodyPr anchorCtr="0" anchor="t" bIns="45700" lIns="91425" spcFirstLastPara="1" rIns="91425" wrap="square" tIns="45700">
            <a:spAutoFit/>
          </a:bodyPr>
          <a:lstStyle/>
          <a:p>
            <a:pPr indent="0" lvl="0" marL="355600" marR="1464310" rtl="0" algn="l">
              <a:lnSpc>
                <a:spcPct val="115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//check for keypress in row2,make row2 '0'</a:t>
            </a:r>
            <a:endParaRPr b="0" i="0" sz="1200" u="none" cap="none" strike="noStrike">
              <a:solidFill>
                <a:schemeClr val="dk1"/>
              </a:solidFill>
              <a:latin typeface="Calibri"/>
              <a:ea typeface="Calibri"/>
              <a:cs typeface="Calibri"/>
              <a:sym typeface="Calibri"/>
            </a:endParaRPr>
          </a:p>
          <a:p>
            <a:pPr indent="0" lvl="0" marL="0" marR="0" rtl="0" algn="l">
              <a:lnSpc>
                <a:spcPct val="7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355600" marR="1096010" rtl="0" algn="l">
              <a:lnSpc>
                <a:spcPct val="115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rowsel=2;IO0SET = 0X000F0000;IO0CLR = 1 &lt;&lt; 18;//make row2 '0' if(COL0==0){colsel=0;break;};if(COL1==0){colsel=1;break;}; if(COL2==0){colsel=2;break;};if(COL3==0){colsel=3;break;}; </a:t>
            </a:r>
            <a:r>
              <a:rPr b="0" i="1" lang="en-IN" sz="1800" u="none" cap="none" strike="noStrike">
                <a:solidFill>
                  <a:schemeClr val="dk1"/>
                </a:solidFill>
                <a:latin typeface="Times New Roman"/>
                <a:ea typeface="Times New Roman"/>
                <a:cs typeface="Times New Roman"/>
                <a:sym typeface="Times New Roman"/>
              </a:rPr>
              <a:t>//check for keypress in row3,make row3 '0'</a:t>
            </a:r>
            <a:endParaRPr b="0" i="0" sz="1200" u="none" cap="none" strike="noStrike">
              <a:solidFill>
                <a:schemeClr val="dk1"/>
              </a:solidFill>
              <a:latin typeface="Calibri"/>
              <a:ea typeface="Calibri"/>
              <a:cs typeface="Calibri"/>
              <a:sym typeface="Calibri"/>
            </a:endParaRPr>
          </a:p>
          <a:p>
            <a:pPr indent="0" lvl="0" marL="0" marR="0" rtl="0" algn="l">
              <a:lnSpc>
                <a:spcPct val="7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355600" marR="1096010" rtl="0" algn="l">
              <a:lnSpc>
                <a:spcPct val="114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rowsel=3;IO0SET = 0X000F0000;IO0CLR = 1 &lt;&lt; 19;//make row3 '0' if(COL0==0){colsel=0;break;};if(COL1==0){colsel=1;break;}; if(COL2==0){colsel=2;break;};if(COL3==0){colsel=3;break;};</a:t>
            </a:r>
            <a:endParaRPr b="0" i="0" sz="1200" u="none" cap="none" strike="noStrike">
              <a:solidFill>
                <a:schemeClr val="dk1"/>
              </a:solidFill>
              <a:latin typeface="Calibri"/>
              <a:ea typeface="Calibri"/>
              <a:cs typeface="Calibri"/>
              <a:sym typeface="Calibri"/>
            </a:endParaRPr>
          </a:p>
          <a:p>
            <a:pPr indent="0" lvl="0" marL="0" marR="0" rtl="0" algn="l">
              <a:lnSpc>
                <a:spcPct val="2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66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889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delay_ms(50); </a:t>
            </a:r>
            <a:r>
              <a:rPr b="0" i="1" lang="en-IN" sz="1800" u="none" cap="none" strike="noStrike">
                <a:solidFill>
                  <a:schemeClr val="dk1"/>
                </a:solidFill>
                <a:latin typeface="Times New Roman"/>
                <a:ea typeface="Times New Roman"/>
                <a:cs typeface="Times New Roman"/>
                <a:sym typeface="Times New Roman"/>
              </a:rPr>
              <a:t>//allow for key debouncing</a:t>
            </a:r>
            <a:endParaRPr b="0" i="0" sz="1200" u="none" cap="none" strike="noStrike">
              <a:solidFill>
                <a:schemeClr val="dk1"/>
              </a:solidFill>
              <a:latin typeface="Calibri"/>
              <a:ea typeface="Calibri"/>
              <a:cs typeface="Calibri"/>
              <a:sym typeface="Calibri"/>
            </a:endParaRPr>
          </a:p>
          <a:p>
            <a:pPr indent="0" lvl="0" marL="0" marR="0" rtl="0" algn="l">
              <a:lnSpc>
                <a:spcPct val="24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88900" marR="943610" rtl="0" algn="l">
              <a:lnSpc>
                <a:spcPct val="112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while(COL0==0 || COL1==0 || COL2==0 || COL3==0);//wait for key release delay_ms(50); </a:t>
            </a:r>
            <a:r>
              <a:rPr b="0" i="1" lang="en-IN" sz="1800" u="none" cap="none" strike="noStrike">
                <a:solidFill>
                  <a:schemeClr val="dk1"/>
                </a:solidFill>
                <a:latin typeface="Times New Roman"/>
                <a:ea typeface="Times New Roman"/>
                <a:cs typeface="Times New Roman"/>
                <a:sym typeface="Times New Roman"/>
              </a:rPr>
              <a:t>//allow for key debouncing</a:t>
            </a:r>
            <a:endParaRPr b="0" i="0" sz="1200" u="none" cap="none" strike="noStrike">
              <a:solidFill>
                <a:schemeClr val="dk1"/>
              </a:solidFill>
              <a:latin typeface="Calibri"/>
              <a:ea typeface="Calibri"/>
              <a:cs typeface="Calibri"/>
              <a:sym typeface="Calibri"/>
            </a:endParaRPr>
          </a:p>
          <a:p>
            <a:pPr indent="0" lvl="0" marL="0" marR="0" rtl="0" algn="l">
              <a:lnSpc>
                <a:spcPct val="625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889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IO0SET = 0X000F0000; //disable all the rows</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889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U0THR = lookup_table[rowsel][colsel];  </a:t>
            </a:r>
            <a:r>
              <a:rPr b="0" i="1" lang="en-IN" sz="1800" u="none" cap="none" strike="noStrike">
                <a:solidFill>
                  <a:schemeClr val="dk1"/>
                </a:solidFill>
                <a:latin typeface="Times New Roman"/>
                <a:ea typeface="Times New Roman"/>
                <a:cs typeface="Times New Roman"/>
                <a:sym typeface="Times New Roman"/>
              </a:rPr>
              <a:t>//send to serial port(check on the terminal)</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381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381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while(1);</a:t>
            </a:r>
            <a:endParaRPr b="0" i="0" sz="1200" u="none" cap="none" strike="noStrike">
              <a:solidFill>
                <a:schemeClr val="dk1"/>
              </a:solidFill>
              <a:latin typeface="Calibri"/>
              <a:ea typeface="Calibri"/>
              <a:cs typeface="Calibri"/>
              <a:sym typeface="Calibri"/>
            </a:endParaRPr>
          </a:p>
          <a:p>
            <a:pPr indent="0" lvl="0" marL="0" marR="0" rtl="0" algn="l">
              <a:lnSpc>
                <a:spcPct val="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55"/>
          <p:cNvSpPr txBox="1"/>
          <p:nvPr>
            <p:ph type="title"/>
          </p:nvPr>
        </p:nvSpPr>
        <p:spPr>
          <a:xfrm>
            <a:off x="1295401" y="534263"/>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2000"/>
              <a:buFont typeface="Times New Roman"/>
              <a:buNone/>
            </a:pPr>
            <a:r>
              <a:rPr b="1" lang="en-IN" sz="2000">
                <a:latin typeface="Times New Roman"/>
                <a:ea typeface="Times New Roman"/>
                <a:cs typeface="Times New Roman"/>
                <a:sym typeface="Times New Roman"/>
              </a:rPr>
              <a:t>DAC Interface : Write an Embedded C program to generate  sine, full rectified sine, Triangular, Sawtooth and Square waveforms  using  DAC module</a:t>
            </a:r>
            <a:endParaRPr sz="4800"/>
          </a:p>
        </p:txBody>
      </p:sp>
      <p:sp>
        <p:nvSpPr>
          <p:cNvPr id="387" name="Google Shape;387;p55"/>
          <p:cNvSpPr txBox="1"/>
          <p:nvPr>
            <p:ph idx="1" type="body"/>
          </p:nvPr>
        </p:nvSpPr>
        <p:spPr>
          <a:xfrm>
            <a:off x="1295401" y="2491273"/>
            <a:ext cx="4800598" cy="3384595"/>
          </a:xfrm>
          <a:prstGeom prst="rect">
            <a:avLst/>
          </a:prstGeom>
          <a:noFill/>
          <a:ln>
            <a:noFill/>
          </a:ln>
        </p:spPr>
        <p:txBody>
          <a:bodyPr anchorCtr="0" anchor="t" bIns="45700" lIns="91425" spcFirstLastPara="1" rIns="91425" wrap="square" tIns="45700">
            <a:normAutofit/>
          </a:bodyPr>
          <a:lstStyle/>
          <a:p>
            <a:pPr indent="-285750" lvl="0" marL="285750" marR="113029" rtl="0" algn="l">
              <a:lnSpc>
                <a:spcPct val="98000"/>
              </a:lnSpc>
              <a:spcBef>
                <a:spcPts val="0"/>
              </a:spcBef>
              <a:spcAft>
                <a:spcPts val="0"/>
              </a:spcAft>
              <a:buSzPts val="2070"/>
              <a:buFont typeface="Noto Sans Symbols"/>
              <a:buChar char="⮚"/>
            </a:pPr>
            <a:r>
              <a:rPr lang="en-IN" sz="1800">
                <a:latin typeface="Times New Roman"/>
                <a:ea typeface="Times New Roman"/>
                <a:cs typeface="Times New Roman"/>
                <a:sym typeface="Times New Roman"/>
              </a:rPr>
              <a:t>DAC module of  LPC 2148  is 10 bit Digital to Analog converter used to convert 10 bit Digital data to corresponding Analog  voltage.</a:t>
            </a:r>
            <a:endParaRPr/>
          </a:p>
          <a:p>
            <a:pPr indent="-154305" lvl="0" marL="285750" marR="113029" rtl="0" algn="l">
              <a:lnSpc>
                <a:spcPct val="100000"/>
              </a:lnSpc>
              <a:spcBef>
                <a:spcPts val="1260"/>
              </a:spcBef>
              <a:spcAft>
                <a:spcPts val="0"/>
              </a:spcAft>
              <a:buSzPts val="2070"/>
              <a:buFont typeface="Noto Sans Symbols"/>
              <a:buNone/>
            </a:pPr>
            <a:r>
              <a:t/>
            </a:r>
            <a:endParaRPr sz="1800">
              <a:latin typeface="Times New Roman"/>
              <a:ea typeface="Times New Roman"/>
              <a:cs typeface="Times New Roman"/>
              <a:sym typeface="Times New Roman"/>
            </a:endParaRPr>
          </a:p>
          <a:p>
            <a:pPr indent="-285750" lvl="0" marL="285750" rtl="0" algn="l">
              <a:lnSpc>
                <a:spcPct val="100000"/>
              </a:lnSpc>
              <a:spcBef>
                <a:spcPts val="110"/>
              </a:spcBef>
              <a:spcAft>
                <a:spcPts val="0"/>
              </a:spcAft>
              <a:buSzPts val="2070"/>
              <a:buFont typeface="Noto Sans Symbols"/>
              <a:buChar char="⮚"/>
            </a:pPr>
            <a:r>
              <a:rPr lang="en-IN" sz="1800">
                <a:latin typeface="Times New Roman"/>
                <a:ea typeface="Times New Roman"/>
                <a:cs typeface="Times New Roman"/>
                <a:sym typeface="Times New Roman"/>
              </a:rPr>
              <a:t>Digital I/P : </a:t>
            </a:r>
            <a:r>
              <a:rPr b="1" lang="en-IN" sz="1800">
                <a:latin typeface="Times New Roman"/>
                <a:ea typeface="Times New Roman"/>
                <a:cs typeface="Times New Roman"/>
                <a:sym typeface="Times New Roman"/>
              </a:rPr>
              <a:t>000 to 3FF (0 to 1023)</a:t>
            </a:r>
            <a:r>
              <a:rPr lang="en-IN" sz="1800">
                <a:latin typeface="Times New Roman"/>
                <a:ea typeface="Times New Roman"/>
                <a:cs typeface="Times New Roman"/>
                <a:sym typeface="Times New Roman"/>
              </a:rPr>
              <a:t>, corresponding Analog O/P : </a:t>
            </a:r>
            <a:r>
              <a:rPr b="1" lang="en-IN" sz="1800">
                <a:latin typeface="Times New Roman"/>
                <a:ea typeface="Times New Roman"/>
                <a:cs typeface="Times New Roman"/>
                <a:sym typeface="Times New Roman"/>
              </a:rPr>
              <a:t>0V to 3.3V</a:t>
            </a:r>
            <a:endParaRPr/>
          </a:p>
          <a:p>
            <a:pPr indent="-154305" lvl="0" marL="285750" rtl="0" algn="l">
              <a:lnSpc>
                <a:spcPct val="81388"/>
              </a:lnSpc>
              <a:spcBef>
                <a:spcPts val="110"/>
              </a:spcBef>
              <a:spcAft>
                <a:spcPts val="0"/>
              </a:spcAft>
              <a:buSzPts val="2070"/>
              <a:buFont typeface="Noto Sans Symbols"/>
              <a:buNone/>
            </a:pPr>
            <a:r>
              <a:t/>
            </a:r>
            <a:endParaRPr sz="1800">
              <a:latin typeface="Times New Roman"/>
              <a:ea typeface="Times New Roman"/>
              <a:cs typeface="Times New Roman"/>
              <a:sym typeface="Times New Roman"/>
            </a:endParaRPr>
          </a:p>
          <a:p>
            <a:pPr indent="-285750" lvl="0" marL="285750" rtl="0" algn="l">
              <a:lnSpc>
                <a:spcPct val="81388"/>
              </a:lnSpc>
              <a:spcBef>
                <a:spcPts val="460"/>
              </a:spcBef>
              <a:spcAft>
                <a:spcPts val="0"/>
              </a:spcAft>
              <a:buSzPts val="2070"/>
              <a:buFont typeface="Noto Sans Symbols"/>
              <a:buChar char="⮚"/>
            </a:pPr>
            <a:r>
              <a:rPr lang="en-IN" sz="1800">
                <a:latin typeface="Times New Roman"/>
                <a:ea typeface="Times New Roman"/>
                <a:cs typeface="Times New Roman"/>
                <a:sym typeface="Times New Roman"/>
              </a:rPr>
              <a:t>Resolution = (3.3/1024)	≈ </a:t>
            </a:r>
            <a:r>
              <a:rPr b="1" lang="en-IN" sz="1800">
                <a:latin typeface="Times New Roman"/>
                <a:ea typeface="Times New Roman"/>
                <a:cs typeface="Times New Roman"/>
                <a:sym typeface="Times New Roman"/>
              </a:rPr>
              <a:t>3.2mili volts</a:t>
            </a:r>
            <a:endParaRPr sz="1800">
              <a:latin typeface="Times New Roman"/>
              <a:ea typeface="Times New Roman"/>
              <a:cs typeface="Times New Roman"/>
              <a:sym typeface="Times New Roman"/>
            </a:endParaRPr>
          </a:p>
          <a:p>
            <a:pPr indent="-110490" lvl="0" marL="285750" rtl="0" algn="l">
              <a:lnSpc>
                <a:spcPct val="100000"/>
              </a:lnSpc>
              <a:spcBef>
                <a:spcPts val="580"/>
              </a:spcBef>
              <a:spcAft>
                <a:spcPts val="0"/>
              </a:spcAft>
              <a:buSzPts val="2760"/>
              <a:buNone/>
            </a:pPr>
            <a:r>
              <a:t/>
            </a:r>
            <a:endParaRPr/>
          </a:p>
        </p:txBody>
      </p:sp>
      <p:pic>
        <p:nvPicPr>
          <p:cNvPr id="388" name="Google Shape;388;p55"/>
          <p:cNvPicPr preferRelativeResize="0"/>
          <p:nvPr/>
        </p:nvPicPr>
        <p:blipFill rotWithShape="1">
          <a:blip r:embed="rId3">
            <a:alphaModFix/>
          </a:blip>
          <a:srcRect b="0" l="0" r="0" t="0"/>
          <a:stretch/>
        </p:blipFill>
        <p:spPr>
          <a:xfrm>
            <a:off x="6095999" y="2114900"/>
            <a:ext cx="5442585" cy="369189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pic>
        <p:nvPicPr>
          <p:cNvPr id="393" name="Google Shape;393;p56"/>
          <p:cNvPicPr preferRelativeResize="0"/>
          <p:nvPr/>
        </p:nvPicPr>
        <p:blipFill rotWithShape="1">
          <a:blip r:embed="rId3">
            <a:alphaModFix/>
          </a:blip>
          <a:srcRect b="0" l="0" r="0" t="0"/>
          <a:stretch/>
        </p:blipFill>
        <p:spPr>
          <a:xfrm>
            <a:off x="2886334" y="536187"/>
            <a:ext cx="6173689" cy="5785626"/>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7"/>
          <p:cNvSpPr txBox="1"/>
          <p:nvPr/>
        </p:nvSpPr>
        <p:spPr>
          <a:xfrm>
            <a:off x="1425250" y="617480"/>
            <a:ext cx="9183655"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IN" sz="1800" u="sng" cap="none" strike="noStrike">
                <a:solidFill>
                  <a:schemeClr val="dk1"/>
                </a:solidFill>
                <a:latin typeface="Times New Roman"/>
                <a:ea typeface="Times New Roman"/>
                <a:cs typeface="Times New Roman"/>
                <a:sym typeface="Times New Roman"/>
              </a:rPr>
              <a:t>Look up Table Creation</a:t>
            </a:r>
            <a:r>
              <a:rPr b="0" i="0" lang="en-IN" sz="1800" u="none" cap="none" strike="noStrike">
                <a:solidFill>
                  <a:schemeClr val="dk1"/>
                </a:solidFill>
                <a:latin typeface="Times New Roman"/>
                <a:ea typeface="Times New Roman"/>
                <a:cs typeface="Times New Roman"/>
                <a:sym typeface="Times New Roman"/>
              </a:rPr>
              <a:t>: Look up tables are used extensively in embedded systems, to store precomputed digital values, corresponding to analog voltages and used to generate different waveforms using DAC Module. </a:t>
            </a:r>
            <a:endParaRPr b="0" i="0" sz="1800" u="none" cap="none" strike="noStrike">
              <a:solidFill>
                <a:schemeClr val="dk1"/>
              </a:solidFill>
              <a:latin typeface="Garamond"/>
              <a:ea typeface="Garamond"/>
              <a:cs typeface="Garamond"/>
              <a:sym typeface="Garamond"/>
            </a:endParaRPr>
          </a:p>
        </p:txBody>
      </p:sp>
      <p:pic>
        <p:nvPicPr>
          <p:cNvPr id="399" name="Google Shape;399;p57"/>
          <p:cNvPicPr preferRelativeResize="0"/>
          <p:nvPr/>
        </p:nvPicPr>
        <p:blipFill rotWithShape="1">
          <a:blip r:embed="rId3">
            <a:alphaModFix/>
          </a:blip>
          <a:srcRect b="0" l="0" r="0" t="0"/>
          <a:stretch/>
        </p:blipFill>
        <p:spPr>
          <a:xfrm>
            <a:off x="2202168" y="1540810"/>
            <a:ext cx="7629817" cy="2481449"/>
          </a:xfrm>
          <a:prstGeom prst="rect">
            <a:avLst/>
          </a:prstGeom>
          <a:noFill/>
          <a:ln>
            <a:noFill/>
          </a:ln>
        </p:spPr>
      </p:pic>
      <p:sp>
        <p:nvSpPr>
          <p:cNvPr id="400" name="Google Shape;400;p57"/>
          <p:cNvSpPr txBox="1"/>
          <p:nvPr/>
        </p:nvSpPr>
        <p:spPr>
          <a:xfrm>
            <a:off x="1546548" y="4128903"/>
            <a:ext cx="10014081" cy="2627835"/>
          </a:xfrm>
          <a:prstGeom prst="rect">
            <a:avLst/>
          </a:prstGeom>
          <a:noFill/>
          <a:ln>
            <a:noFill/>
          </a:ln>
        </p:spPr>
        <p:txBody>
          <a:bodyPr anchorCtr="0" anchor="t" bIns="45700" lIns="91425" spcFirstLastPara="1" rIns="91425" wrap="square" tIns="45700">
            <a:spAutoFit/>
          </a:bodyPr>
          <a:lstStyle/>
          <a:p>
            <a:pPr indent="0" lvl="0" marL="0" marR="60960" rtl="0" algn="l">
              <a:lnSpc>
                <a:spcPct val="103000"/>
              </a:lnSpc>
              <a:spcBef>
                <a:spcPts val="0"/>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Formula for calculation of the sine table entries: 512 + 511 x Sin Ѳ   </a:t>
            </a:r>
            <a:endParaRPr b="1" i="0" sz="1400" u="none" cap="none" strike="noStrike">
              <a:solidFill>
                <a:schemeClr val="dk1"/>
              </a:solidFill>
              <a:latin typeface="Times New Roman"/>
              <a:ea typeface="Times New Roman"/>
              <a:cs typeface="Times New Roman"/>
              <a:sym typeface="Times New Roman"/>
            </a:endParaRPr>
          </a:p>
          <a:p>
            <a:pPr indent="0" lvl="0" marL="0" marR="60960" rtl="0" algn="l">
              <a:lnSpc>
                <a:spcPct val="103000"/>
              </a:lnSpc>
              <a:spcBef>
                <a:spcPts val="100"/>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(512 Corresponds to 1FFh,  i.e. 3.3/2 V, 511 x SIN 90 gives 511, so 512 + 511 = 1023 (for 3.3V). Calculate the digital values to be outputted to DAC for angles in the steps of 6</a:t>
            </a:r>
            <a:r>
              <a:rPr b="1" baseline="30000" i="0" lang="en-IN" sz="1400" u="none" cap="none" strike="noStrike">
                <a:solidFill>
                  <a:schemeClr val="dk1"/>
                </a:solidFill>
                <a:latin typeface="Times New Roman"/>
                <a:ea typeface="Times New Roman"/>
                <a:cs typeface="Times New Roman"/>
                <a:sym typeface="Times New Roman"/>
              </a:rPr>
              <a:t>o</a:t>
            </a:r>
            <a:r>
              <a:rPr b="1" i="0" lang="en-IN" sz="1400" u="none" cap="none" strike="noStrike">
                <a:solidFill>
                  <a:schemeClr val="dk1"/>
                </a:solidFill>
                <a:latin typeface="Times New Roman"/>
                <a:ea typeface="Times New Roman"/>
                <a:cs typeface="Times New Roman"/>
                <a:sym typeface="Times New Roman"/>
              </a:rPr>
              <a:t>,</a:t>
            </a:r>
            <a:endParaRPr b="1" i="0" sz="1400" u="none" cap="none" strike="noStrike">
              <a:solidFill>
                <a:schemeClr val="dk1"/>
              </a:solidFill>
              <a:latin typeface="Times New Roman"/>
              <a:ea typeface="Times New Roman"/>
              <a:cs typeface="Times New Roman"/>
              <a:sym typeface="Times New Roman"/>
            </a:endParaRPr>
          </a:p>
          <a:p>
            <a:pPr indent="0" lvl="0" marL="749300" marR="60960" rtl="0" algn="l">
              <a:lnSpc>
                <a:spcPct val="160000"/>
              </a:lnSpc>
              <a:spcBef>
                <a:spcPts val="255"/>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511 x sin 0= 0	511 x sin 48 = 380</a:t>
            </a:r>
            <a:endParaRPr b="1" i="0" sz="1400" u="none" cap="none" strike="noStrike">
              <a:solidFill>
                <a:schemeClr val="dk1"/>
              </a:solidFill>
              <a:latin typeface="Times New Roman"/>
              <a:ea typeface="Times New Roman"/>
              <a:cs typeface="Times New Roman"/>
              <a:sym typeface="Times New Roman"/>
            </a:endParaRPr>
          </a:p>
          <a:p>
            <a:pPr indent="0" lvl="0" marL="749300" marR="60960" rtl="0" algn="l">
              <a:lnSpc>
                <a:spcPct val="85357"/>
              </a:lnSpc>
              <a:spcBef>
                <a:spcPts val="100"/>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511 x sin 6= 53	511 x sin 54 = 413</a:t>
            </a:r>
            <a:endParaRPr b="1" i="0" sz="1400" u="none" cap="none" strike="noStrike">
              <a:solidFill>
                <a:schemeClr val="dk1"/>
              </a:solidFill>
              <a:latin typeface="Times New Roman"/>
              <a:ea typeface="Times New Roman"/>
              <a:cs typeface="Times New Roman"/>
              <a:sym typeface="Times New Roman"/>
            </a:endParaRPr>
          </a:p>
          <a:p>
            <a:pPr indent="0" lvl="0" marL="749300" marR="60960" rtl="0" algn="l">
              <a:lnSpc>
                <a:spcPct val="100000"/>
              </a:lnSpc>
              <a:spcBef>
                <a:spcPts val="100"/>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511 x sin 12  = 106	511 x sin 60 = 442</a:t>
            </a:r>
            <a:endParaRPr b="1" i="0" sz="1400" u="none" cap="none" strike="noStrike">
              <a:solidFill>
                <a:schemeClr val="dk1"/>
              </a:solidFill>
              <a:latin typeface="Times New Roman"/>
              <a:ea typeface="Times New Roman"/>
              <a:cs typeface="Times New Roman"/>
              <a:sym typeface="Times New Roman"/>
            </a:endParaRPr>
          </a:p>
          <a:p>
            <a:pPr indent="0" lvl="0" marL="749300" marR="60960" rtl="0" algn="l">
              <a:lnSpc>
                <a:spcPct val="100000"/>
              </a:lnSpc>
              <a:spcBef>
                <a:spcPts val="100"/>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511 x sin 18  = 158	511 x sin 66 = 467</a:t>
            </a:r>
            <a:endParaRPr b="1" i="0" sz="1400" u="none" cap="none" strike="noStrike">
              <a:solidFill>
                <a:schemeClr val="dk1"/>
              </a:solidFill>
              <a:latin typeface="Times New Roman"/>
              <a:ea typeface="Times New Roman"/>
              <a:cs typeface="Times New Roman"/>
              <a:sym typeface="Times New Roman"/>
            </a:endParaRPr>
          </a:p>
          <a:p>
            <a:pPr indent="0" lvl="0" marL="749300" marR="60960" rtl="0" algn="l">
              <a:lnSpc>
                <a:spcPct val="100000"/>
              </a:lnSpc>
              <a:spcBef>
                <a:spcPts val="100"/>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511 x sin 24  = 208	511 x sin 72 = 486</a:t>
            </a:r>
            <a:endParaRPr b="1" i="0" sz="1400" u="none" cap="none" strike="noStrike">
              <a:solidFill>
                <a:schemeClr val="dk1"/>
              </a:solidFill>
              <a:latin typeface="Times New Roman"/>
              <a:ea typeface="Times New Roman"/>
              <a:cs typeface="Times New Roman"/>
              <a:sym typeface="Times New Roman"/>
            </a:endParaRPr>
          </a:p>
          <a:p>
            <a:pPr indent="0" lvl="0" marL="749300" marR="60960" rtl="0" algn="l">
              <a:lnSpc>
                <a:spcPct val="100000"/>
              </a:lnSpc>
              <a:spcBef>
                <a:spcPts val="100"/>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511 x sin 30  = 256	511 x sin 78 = 503</a:t>
            </a:r>
            <a:endParaRPr b="1" i="0" sz="1400" u="none" cap="none" strike="noStrike">
              <a:solidFill>
                <a:schemeClr val="dk1"/>
              </a:solidFill>
              <a:latin typeface="Times New Roman"/>
              <a:ea typeface="Times New Roman"/>
              <a:cs typeface="Times New Roman"/>
              <a:sym typeface="Times New Roman"/>
            </a:endParaRPr>
          </a:p>
          <a:p>
            <a:pPr indent="0" lvl="0" marL="749300" marR="60960" rtl="0" algn="l">
              <a:lnSpc>
                <a:spcPct val="100000"/>
              </a:lnSpc>
              <a:spcBef>
                <a:spcPts val="100"/>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511 x sin 36  = 300	511 x sin 84 = 510</a:t>
            </a:r>
            <a:endParaRPr b="1" i="0" sz="1400" u="none" cap="none" strike="noStrike">
              <a:solidFill>
                <a:schemeClr val="dk1"/>
              </a:solidFill>
              <a:latin typeface="Times New Roman"/>
              <a:ea typeface="Times New Roman"/>
              <a:cs typeface="Times New Roman"/>
              <a:sym typeface="Times New Roman"/>
            </a:endParaRPr>
          </a:p>
          <a:p>
            <a:pPr indent="0" lvl="0" marL="749300" marR="60960" rtl="0" algn="l">
              <a:lnSpc>
                <a:spcPct val="100000"/>
              </a:lnSpc>
              <a:spcBef>
                <a:spcPts val="100"/>
              </a:spcBef>
              <a:spcAft>
                <a:spcPts val="0"/>
              </a:spcAft>
              <a:buClr>
                <a:srgbClr val="000000"/>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511 x sin 42  = 342	511 x sin 90 = 511</a:t>
            </a:r>
            <a:endParaRPr b="1" i="0" sz="1800" u="none" cap="none" strike="noStrike">
              <a:solidFill>
                <a:schemeClr val="dk1"/>
              </a:solidFill>
              <a:latin typeface="Times New Roman"/>
              <a:ea typeface="Times New Roman"/>
              <a:cs typeface="Times New Roman"/>
              <a:sym typeface="Times New Roman"/>
            </a:endParaRPr>
          </a:p>
        </p:txBody>
      </p:sp>
      <p:pic>
        <p:nvPicPr>
          <p:cNvPr id="401" name="Google Shape;401;p57"/>
          <p:cNvPicPr preferRelativeResize="0"/>
          <p:nvPr/>
        </p:nvPicPr>
        <p:blipFill rotWithShape="1">
          <a:blip r:embed="rId4">
            <a:alphaModFix/>
          </a:blip>
          <a:srcRect b="0" l="0" r="0" t="0"/>
          <a:stretch/>
        </p:blipFill>
        <p:spPr>
          <a:xfrm>
            <a:off x="7083462" y="4708058"/>
            <a:ext cx="4715824" cy="197694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2"/>
          <p:cNvSpPr txBox="1"/>
          <p:nvPr>
            <p:ph type="title"/>
          </p:nvPr>
        </p:nvSpPr>
        <p:spPr>
          <a:xfrm>
            <a:off x="838200" y="365126"/>
            <a:ext cx="6010469" cy="437308"/>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rgbClr val="262626"/>
              </a:buClr>
              <a:buSzPct val="100000"/>
              <a:buFont typeface="Times New Roman"/>
              <a:buNone/>
            </a:pPr>
            <a:r>
              <a:rPr b="1" lang="en-IN" sz="4400" u="sng">
                <a:latin typeface="Times New Roman"/>
                <a:ea typeface="Times New Roman"/>
                <a:cs typeface="Times New Roman"/>
                <a:sym typeface="Times New Roman"/>
              </a:rPr>
              <a:t>Internal Buses</a:t>
            </a:r>
            <a:r>
              <a:rPr b="1" lang="en-IN" sz="4400">
                <a:latin typeface="Times New Roman"/>
                <a:ea typeface="Times New Roman"/>
                <a:cs typeface="Times New Roman"/>
                <a:sym typeface="Times New Roman"/>
              </a:rPr>
              <a:t> </a:t>
            </a:r>
            <a:r>
              <a:rPr lang="en-IN" sz="4400">
                <a:latin typeface="Times New Roman"/>
                <a:ea typeface="Times New Roman"/>
                <a:cs typeface="Times New Roman"/>
                <a:sym typeface="Times New Roman"/>
              </a:rPr>
              <a:t>:</a:t>
            </a:r>
            <a:br>
              <a:rPr lang="en-IN" sz="4400">
                <a:latin typeface="Calibri"/>
                <a:ea typeface="Calibri"/>
                <a:cs typeface="Calibri"/>
                <a:sym typeface="Calibri"/>
              </a:rPr>
            </a:br>
            <a:endParaRPr/>
          </a:p>
        </p:txBody>
      </p:sp>
      <p:sp>
        <p:nvSpPr>
          <p:cNvPr id="171" name="Google Shape;171;p22"/>
          <p:cNvSpPr txBox="1"/>
          <p:nvPr>
            <p:ph idx="1" type="body"/>
          </p:nvPr>
        </p:nvSpPr>
        <p:spPr>
          <a:xfrm>
            <a:off x="838200" y="914400"/>
            <a:ext cx="10515600" cy="5262563"/>
          </a:xfrm>
          <a:prstGeom prst="rect">
            <a:avLst/>
          </a:prstGeom>
          <a:noFill/>
          <a:ln>
            <a:noFill/>
          </a:ln>
        </p:spPr>
        <p:txBody>
          <a:bodyPr anchorCtr="0" anchor="t" bIns="45700" lIns="91425" spcFirstLastPara="1" rIns="91425" wrap="square" tIns="45700">
            <a:normAutofit/>
          </a:bodyPr>
          <a:lstStyle/>
          <a:p>
            <a:pPr indent="0" lvl="0" marL="0" marR="194310" rtl="0" algn="l">
              <a:lnSpc>
                <a:spcPct val="97000"/>
              </a:lnSpc>
              <a:spcBef>
                <a:spcPts val="0"/>
              </a:spcBef>
              <a:spcAft>
                <a:spcPts val="0"/>
              </a:spcAft>
              <a:buSzPts val="2070"/>
              <a:buNone/>
            </a:pPr>
            <a:r>
              <a:rPr b="1" lang="en-IN" sz="1800">
                <a:latin typeface="Times New Roman"/>
                <a:ea typeface="Times New Roman"/>
                <a:cs typeface="Times New Roman"/>
                <a:sym typeface="Times New Roman"/>
              </a:rPr>
              <a:t>AMBA </a:t>
            </a:r>
            <a:r>
              <a:rPr lang="en-IN" sz="1800">
                <a:latin typeface="Times New Roman"/>
                <a:ea typeface="Times New Roman"/>
                <a:cs typeface="Times New Roman"/>
                <a:sym typeface="Times New Roman"/>
              </a:rPr>
              <a:t>- Advanced Microcontroller Bus Architecture, is a standard defined by ARM</a:t>
            </a:r>
            <a:r>
              <a:rPr b="1" lang="en-IN" sz="1800">
                <a:latin typeface="Times New Roman"/>
                <a:ea typeface="Times New Roman"/>
                <a:cs typeface="Times New Roman"/>
                <a:sym typeface="Times New Roman"/>
              </a:rPr>
              <a:t> </a:t>
            </a:r>
            <a:r>
              <a:rPr lang="en-IN" sz="1800">
                <a:latin typeface="Times New Roman"/>
                <a:ea typeface="Times New Roman"/>
                <a:cs typeface="Times New Roman"/>
                <a:sym typeface="Times New Roman"/>
              </a:rPr>
              <a:t>for on-chip buses in its SoC (System On Chip ) designs.</a:t>
            </a:r>
            <a:endParaRPr sz="1800">
              <a:latin typeface="Calibri"/>
              <a:ea typeface="Calibri"/>
              <a:cs typeface="Calibri"/>
              <a:sym typeface="Calibri"/>
            </a:endParaRPr>
          </a:p>
          <a:p>
            <a:pPr indent="0" lvl="0" marL="0" rtl="0" algn="l">
              <a:lnSpc>
                <a:spcPct val="77222"/>
              </a:lnSpc>
              <a:spcBef>
                <a:spcPts val="360"/>
              </a:spcBef>
              <a:spcAft>
                <a:spcPts val="0"/>
              </a:spcAft>
              <a:buSzPts val="2070"/>
              <a:buNone/>
            </a:pPr>
            <a:r>
              <a:rPr lang="en-IN" sz="1800">
                <a:latin typeface="Times New Roman"/>
                <a:ea typeface="Times New Roman"/>
                <a:cs typeface="Times New Roman"/>
                <a:sym typeface="Times New Roman"/>
              </a:rPr>
              <a:t> </a:t>
            </a:r>
            <a:endParaRPr sz="1800">
              <a:latin typeface="Calibri"/>
              <a:ea typeface="Calibri"/>
              <a:cs typeface="Calibri"/>
              <a:sym typeface="Calibri"/>
            </a:endParaRPr>
          </a:p>
          <a:p>
            <a:pPr indent="0" lvl="0" marL="0" rtl="0" algn="l">
              <a:lnSpc>
                <a:spcPct val="100000"/>
              </a:lnSpc>
              <a:spcBef>
                <a:spcPts val="960"/>
              </a:spcBef>
              <a:spcAft>
                <a:spcPts val="0"/>
              </a:spcAft>
              <a:buSzPts val="2070"/>
              <a:buNone/>
            </a:pPr>
            <a:r>
              <a:rPr lang="en-IN" sz="1800">
                <a:latin typeface="Times New Roman"/>
                <a:ea typeface="Times New Roman"/>
                <a:cs typeface="Times New Roman"/>
                <a:sym typeface="Times New Roman"/>
              </a:rPr>
              <a:t>It defines three buses with different protocols and speed,</a:t>
            </a:r>
            <a:endParaRPr sz="1800">
              <a:latin typeface="Calibri"/>
              <a:ea typeface="Calibri"/>
              <a:cs typeface="Calibri"/>
              <a:sym typeface="Calibri"/>
            </a:endParaRPr>
          </a:p>
          <a:p>
            <a:pPr indent="0" lvl="0" marL="0" rtl="0" algn="l">
              <a:lnSpc>
                <a:spcPct val="80000"/>
              </a:lnSpc>
              <a:spcBef>
                <a:spcPts val="960"/>
              </a:spcBef>
              <a:spcAft>
                <a:spcPts val="0"/>
              </a:spcAft>
              <a:buSzPts val="2070"/>
              <a:buNone/>
            </a:pPr>
            <a:r>
              <a:rPr lang="en-IN" sz="1800">
                <a:latin typeface="Times New Roman"/>
                <a:ea typeface="Times New Roman"/>
                <a:cs typeface="Times New Roman"/>
                <a:sym typeface="Times New Roman"/>
              </a:rPr>
              <a:t> </a:t>
            </a:r>
            <a:endParaRPr sz="1800">
              <a:latin typeface="Calibri"/>
              <a:ea typeface="Calibri"/>
              <a:cs typeface="Calibri"/>
              <a:sym typeface="Calibri"/>
            </a:endParaRPr>
          </a:p>
          <a:p>
            <a:pPr indent="-342900" lvl="0" marL="342900" marR="219709" rtl="0" algn="l">
              <a:lnSpc>
                <a:spcPct val="98000"/>
              </a:lnSpc>
              <a:spcBef>
                <a:spcPts val="960"/>
              </a:spcBef>
              <a:spcAft>
                <a:spcPts val="0"/>
              </a:spcAft>
              <a:buSzPts val="2070"/>
              <a:buFont typeface="Garamond"/>
              <a:buAutoNum type="arabicPeriod"/>
            </a:pPr>
            <a:r>
              <a:rPr lang="en-IN" sz="1800">
                <a:latin typeface="Times New Roman"/>
                <a:ea typeface="Times New Roman"/>
                <a:cs typeface="Times New Roman"/>
                <a:sym typeface="Times New Roman"/>
              </a:rPr>
              <a:t>Local bus – the fastest bus, which connects the processor core with the memory, as the memory accesses have to be very fast. Connected to Flash memory &amp; SRAM using Memory controllers. Fast GPIO block is also connected to this bus</a:t>
            </a:r>
            <a:endParaRPr/>
          </a:p>
          <a:p>
            <a:pPr indent="-342900" lvl="0" marL="342900" marR="219709" rtl="0" algn="l">
              <a:lnSpc>
                <a:spcPct val="98000"/>
              </a:lnSpc>
              <a:spcBef>
                <a:spcPts val="960"/>
              </a:spcBef>
              <a:spcAft>
                <a:spcPts val="0"/>
              </a:spcAft>
              <a:buSzPts val="2070"/>
              <a:buFont typeface="Garamond"/>
              <a:buAutoNum type="arabicPeriod"/>
            </a:pPr>
            <a:r>
              <a:rPr lang="en-IN" sz="1800">
                <a:latin typeface="Times New Roman"/>
                <a:ea typeface="Times New Roman"/>
                <a:cs typeface="Times New Roman"/>
                <a:sym typeface="Times New Roman"/>
              </a:rPr>
              <a:t>AHB (Advanced High Performance) bus – AHB Bridge is used to interface local bus with AHB bus, VIC (Vectored Interrupt Controller) is connected to this bus.</a:t>
            </a:r>
            <a:endParaRPr/>
          </a:p>
          <a:p>
            <a:pPr indent="-342900" lvl="0" marL="342900" marR="219709" rtl="0" algn="l">
              <a:lnSpc>
                <a:spcPct val="98000"/>
              </a:lnSpc>
              <a:spcBef>
                <a:spcPts val="960"/>
              </a:spcBef>
              <a:spcAft>
                <a:spcPts val="0"/>
              </a:spcAft>
              <a:buSzPts val="2070"/>
              <a:buFont typeface="Garamond"/>
              <a:buAutoNum type="arabicPeriod"/>
            </a:pPr>
            <a:r>
              <a:rPr lang="en-IN" sz="1800">
                <a:latin typeface="Times New Roman"/>
                <a:ea typeface="Times New Roman"/>
                <a:cs typeface="Times New Roman"/>
                <a:sym typeface="Times New Roman"/>
              </a:rPr>
              <a:t>VLSI Peripheral Bus (VPB bus) – there is a bridge which communicates between the low speed VPB bus and the higher speed AHB bus, this bus is used to connect to all the on chip peripherals.</a:t>
            </a:r>
            <a:endParaRPr sz="1800">
              <a:latin typeface="Calibri"/>
              <a:ea typeface="Calibri"/>
              <a:cs typeface="Calibri"/>
              <a:sym typeface="Calibri"/>
            </a:endParaRPr>
          </a:p>
          <a:p>
            <a:pPr indent="0" lvl="0" marL="0" rtl="0" algn="l">
              <a:lnSpc>
                <a:spcPct val="80555"/>
              </a:lnSpc>
              <a:spcBef>
                <a:spcPts val="960"/>
              </a:spcBef>
              <a:spcAft>
                <a:spcPts val="0"/>
              </a:spcAft>
              <a:buSzPts val="2070"/>
              <a:buNone/>
            </a:pPr>
            <a:r>
              <a:rPr lang="en-IN" sz="1800">
                <a:latin typeface="Times New Roman"/>
                <a:ea typeface="Times New Roman"/>
                <a:cs typeface="Times New Roman"/>
                <a:sym typeface="Times New Roman"/>
              </a:rPr>
              <a:t> </a:t>
            </a:r>
            <a:endParaRPr sz="1800">
              <a:latin typeface="Calibri"/>
              <a:ea typeface="Calibri"/>
              <a:cs typeface="Calibri"/>
              <a:sym typeface="Calibri"/>
            </a:endParaRPr>
          </a:p>
          <a:p>
            <a:pPr indent="0" lvl="0" marL="0" marR="3810" rtl="0" algn="just">
              <a:lnSpc>
                <a:spcPct val="98000"/>
              </a:lnSpc>
              <a:spcBef>
                <a:spcPts val="960"/>
              </a:spcBef>
              <a:spcAft>
                <a:spcPts val="0"/>
              </a:spcAft>
              <a:buSzPts val="2070"/>
              <a:buNone/>
            </a:pPr>
            <a:r>
              <a:rPr lang="en-IN" sz="1800">
                <a:latin typeface="Times New Roman"/>
                <a:ea typeface="Times New Roman"/>
                <a:cs typeface="Times New Roman"/>
                <a:sym typeface="Times New Roman"/>
              </a:rPr>
              <a:t>VPB Bus and Divider – VPB divider has a register, programming of this register reduces the processor clock frequency (CCLK) to generate lower speed Peripheral clock (PCLK) used by the peripherals. On reset, PCLK is ¼ of CCLK.</a:t>
            </a:r>
            <a:endParaRPr sz="1800">
              <a:latin typeface="Calibri"/>
              <a:ea typeface="Calibri"/>
              <a:cs typeface="Calibri"/>
              <a:sym typeface="Calibri"/>
            </a:endParaRPr>
          </a:p>
          <a:p>
            <a:pPr indent="-211455" lvl="0" marL="342900" marR="219709" rtl="0" algn="l">
              <a:lnSpc>
                <a:spcPct val="98000"/>
              </a:lnSpc>
              <a:spcBef>
                <a:spcPts val="360"/>
              </a:spcBef>
              <a:spcAft>
                <a:spcPts val="0"/>
              </a:spcAft>
              <a:buSzPts val="2070"/>
              <a:buFont typeface="Garamond"/>
              <a:buNone/>
            </a:pPr>
            <a:r>
              <a:t/>
            </a:r>
            <a:endParaRPr sz="1800">
              <a:latin typeface="Calibri"/>
              <a:ea typeface="Calibri"/>
              <a:cs typeface="Calibri"/>
              <a:sym typeface="Calibri"/>
            </a:endParaRPr>
          </a:p>
          <a:p>
            <a:pPr indent="-110490" lvl="0" marL="285750" rtl="0" algn="l">
              <a:lnSpc>
                <a:spcPct val="100000"/>
              </a:lnSpc>
              <a:spcBef>
                <a:spcPts val="1080"/>
              </a:spcBef>
              <a:spcAft>
                <a:spcPts val="0"/>
              </a:spcAft>
              <a:buSzPts val="2760"/>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8"/>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407" name="Google Shape;407;p58"/>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pic>
        <p:nvPicPr>
          <p:cNvPr id="408" name="Google Shape;408;p58"/>
          <p:cNvPicPr preferRelativeResize="0"/>
          <p:nvPr/>
        </p:nvPicPr>
        <p:blipFill rotWithShape="1">
          <a:blip r:embed="rId3">
            <a:alphaModFix/>
          </a:blip>
          <a:srcRect b="0" l="0" r="0" t="0"/>
          <a:stretch/>
        </p:blipFill>
        <p:spPr>
          <a:xfrm>
            <a:off x="1687448" y="487425"/>
            <a:ext cx="8817104" cy="58831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59"/>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414" name="Google Shape;414;p59"/>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pic>
        <p:nvPicPr>
          <p:cNvPr id="415" name="Google Shape;415;p59"/>
          <p:cNvPicPr preferRelativeResize="0"/>
          <p:nvPr/>
        </p:nvPicPr>
        <p:blipFill rotWithShape="1">
          <a:blip r:embed="rId3">
            <a:alphaModFix/>
          </a:blip>
          <a:srcRect b="0" l="0" r="0" t="0"/>
          <a:stretch/>
        </p:blipFill>
        <p:spPr>
          <a:xfrm>
            <a:off x="1390480" y="1105335"/>
            <a:ext cx="3924640" cy="4770533"/>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60"/>
          <p:cNvSpPr txBox="1"/>
          <p:nvPr/>
        </p:nvSpPr>
        <p:spPr>
          <a:xfrm>
            <a:off x="1922107" y="1006478"/>
            <a:ext cx="7725746" cy="4845044"/>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//DAC: LAB PROGRAM</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25"/>
              </a:spcBef>
              <a:spcAft>
                <a:spcPts val="0"/>
              </a:spcAft>
              <a:buClr>
                <a:srgbClr val="000000"/>
              </a:buClr>
              <a:buSzPts val="1800"/>
              <a:buFont typeface="Arial"/>
              <a:buNone/>
            </a:pPr>
            <a:r>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#include &lt;lpc214x.h&gt;</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#include &lt;stdio.h&gt;</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PLOCK 0x00000400</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LED_OFF (IO0SET = 1U &lt;&lt; 31)</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LED_ON  (IO0CLR = 1U &lt;&lt; 31)</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SW2 (IO0PIN &amp; (1 &lt;&lt; 14))</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SW3 (IO0PIN &amp; (1 &lt;&lt; 15))</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SW4 (IO1PIN &amp; (1 &lt;&lt; 18))</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SW5 (IO1PIN &amp; (1 &lt;&lt; 19))</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SW6 (IO1PIN &amp; (1 &lt;&lt; 20))</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void SystemInit(void);</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delay_ms(unsigned int j);//millisecond delay</a:t>
            </a:r>
            <a:endParaRPr b="0" i="0" sz="18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61"/>
          <p:cNvSpPr txBox="1"/>
          <p:nvPr/>
        </p:nvSpPr>
        <p:spPr>
          <a:xfrm>
            <a:off x="1352938" y="885429"/>
            <a:ext cx="8241263" cy="4344266"/>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short int sine_table[ ] = {512+0,512+53,512+106,512+158,512+208,512+256,512+300,512+342,512+380,512+413,512+442,512+467,512+486,512+503,512+510,512+511,   512+510,512+503,512+486,512+467,512+442,512+413,512+380,512+342,512+300,512+256,512+208,512+158,512+106,512+53,512+0,</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512-53,512-106,512-158,512-208,512-256,512-300,512-342,512-380,512-413,512-442,512-467,512-486,512-503,512-510,512-511,</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512-510,512-503,512-486,512-467,512-442,512-413,512-380,512-342,512-300,512-256,512-208,512-158,512-106,512-53};</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short int sine_rect_table[ ]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{512+0,512+53,512+106,512+158,512+208,512+256,512+300,512+342,512+380,512+413,512+442,512+467,512+486,512+503,512+510,512+511,</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512+510,512+503,512+486,512+467,512+442,512+413,512+380,512+342,512+300,512+256,512+208,512+158,512+106,512+53,512+0};</a:t>
            </a:r>
            <a:endParaRPr b="0" i="0" sz="18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62"/>
          <p:cNvSpPr txBox="1"/>
          <p:nvPr/>
        </p:nvSpPr>
        <p:spPr>
          <a:xfrm>
            <a:off x="1453242" y="641981"/>
            <a:ext cx="8567835" cy="17543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int main()</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short int value,i=0;</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SystemInit();</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PINSEL1 |= 0x00080000;	/* P0.25 as DAC output :option 3 - 10 (bits18,19)*/</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IO0DIR |= 1U &lt;&lt; 31 | 0x00FF0000 ; // to set P0.16 to P0.23 as o/ps </a:t>
            </a:r>
            <a:endParaRPr b="0" i="0" sz="1800" u="none" cap="none" strike="noStrike">
              <a:solidFill>
                <a:schemeClr val="dk1"/>
              </a:solidFill>
              <a:latin typeface="Times New Roman"/>
              <a:ea typeface="Times New Roman"/>
              <a:cs typeface="Times New Roman"/>
              <a:sym typeface="Times New Roman"/>
            </a:endParaRPr>
          </a:p>
        </p:txBody>
      </p:sp>
      <p:sp>
        <p:nvSpPr>
          <p:cNvPr id="431" name="Google Shape;431;p62"/>
          <p:cNvSpPr txBox="1"/>
          <p:nvPr/>
        </p:nvSpPr>
        <p:spPr>
          <a:xfrm>
            <a:off x="1453242" y="2551265"/>
            <a:ext cx="8493190" cy="34163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while(1)</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if (!SW2)	/* If switch for sine wave is pressed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while (i!=60 )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value = sine_table[i++];</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DACR = ( (1&lt;&lt;16) | (value&lt;&lt;6)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delay_ms(1);</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i=0;</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63"/>
          <p:cNvSpPr txBox="1"/>
          <p:nvPr/>
        </p:nvSpPr>
        <p:spPr>
          <a:xfrm>
            <a:off x="1658516" y="190935"/>
            <a:ext cx="9043696" cy="67403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else if (!SW3)</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while ( i!=30 )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value = sine_rect_table[i++];</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DACR = ( (1&lt;&lt;16) | (value&lt;&lt;6)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delay_ms(1);</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i=0;</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else if ( !SW4)  	/* If switch for triangular wave is pressed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value = 0;</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while ( value != 1023 )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DACR = ( (1&lt;&lt;16) | (value&lt;&lt;6)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value++;</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while ( value != 0 )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DACR = ( (1&lt;&lt;16) | (value&lt;&lt;6)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value--;</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64"/>
          <p:cNvSpPr txBox="1"/>
          <p:nvPr/>
        </p:nvSpPr>
        <p:spPr>
          <a:xfrm>
            <a:off x="2908817" y="564732"/>
            <a:ext cx="6981631" cy="507831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else if ( !SW5 )	/* If switch for sawtooth wave is pressed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value = 0;</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while ( value != 1023 )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DACR = ( (1&lt;&lt;16) | (value&lt;&lt;6)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value++;</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else if ( !SW6 )	/* If switch for square wave is pressed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value = 1023;</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DACR = ( (1&lt;&lt;16) | (value&lt;&lt;6)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delay_ms(1);</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value = 0;</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DACR = ( (1&lt;&lt;16) | (value&lt;&lt;6)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delay_ms(1);</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65"/>
          <p:cNvSpPr txBox="1"/>
          <p:nvPr/>
        </p:nvSpPr>
        <p:spPr>
          <a:xfrm>
            <a:off x="2255676" y="892448"/>
            <a:ext cx="6116216" cy="203132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else	/* If no switch is pressed, 3.3V DC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value = 1023;</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DACR = ( (1&lt;&lt;16) | (value&lt;&lt;6)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25"/>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800" u="none" cap="none" strike="noStrike">
              <a:solidFill>
                <a:schemeClr val="dk1"/>
              </a:solidFill>
              <a:latin typeface="Times New Roman"/>
              <a:ea typeface="Times New Roman"/>
              <a:cs typeface="Times New Roman"/>
              <a:sym typeface="Times New Roman"/>
            </a:endParaRPr>
          </a:p>
        </p:txBody>
      </p:sp>
      <p:sp>
        <p:nvSpPr>
          <p:cNvPr id="447" name="Google Shape;447;p65"/>
          <p:cNvSpPr txBox="1"/>
          <p:nvPr/>
        </p:nvSpPr>
        <p:spPr>
          <a:xfrm>
            <a:off x="2013079" y="3189238"/>
            <a:ext cx="6116216" cy="23083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void delay_ms(unsigned int j)</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unsigned int x,i;</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for(i=0;i&lt;j;i++)</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for(x=0; x&lt;10000; x++);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8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66"/>
          <p:cNvSpPr txBox="1"/>
          <p:nvPr>
            <p:ph type="title"/>
          </p:nvPr>
        </p:nvSpPr>
        <p:spPr>
          <a:xfrm>
            <a:off x="1295402" y="636899"/>
            <a:ext cx="9601196" cy="613403"/>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2400"/>
              <a:buFont typeface="Times New Roman"/>
              <a:buNone/>
            </a:pPr>
            <a:r>
              <a:rPr b="1" lang="en-IN" sz="2400">
                <a:latin typeface="Times New Roman"/>
                <a:ea typeface="Times New Roman"/>
                <a:cs typeface="Times New Roman"/>
                <a:sym typeface="Times New Roman"/>
              </a:rPr>
              <a:t>ADC interfacing</a:t>
            </a:r>
            <a:endParaRPr sz="5400"/>
          </a:p>
        </p:txBody>
      </p:sp>
      <p:sp>
        <p:nvSpPr>
          <p:cNvPr id="453" name="Google Shape;453;p66"/>
          <p:cNvSpPr txBox="1"/>
          <p:nvPr>
            <p:ph idx="1" type="body"/>
          </p:nvPr>
        </p:nvSpPr>
        <p:spPr>
          <a:xfrm>
            <a:off x="1295402" y="1409267"/>
            <a:ext cx="9601196" cy="3318936"/>
          </a:xfrm>
          <a:prstGeom prst="rect">
            <a:avLst/>
          </a:prstGeom>
          <a:noFill/>
          <a:ln>
            <a:noFill/>
          </a:ln>
        </p:spPr>
        <p:txBody>
          <a:bodyPr anchorCtr="0" anchor="t" bIns="45700" lIns="91425" spcFirstLastPara="1" rIns="91425" wrap="square" tIns="45700">
            <a:normAutofit/>
          </a:bodyPr>
          <a:lstStyle/>
          <a:p>
            <a:pPr indent="-285750" lvl="0" marL="285750" rtl="0" algn="l">
              <a:lnSpc>
                <a:spcPct val="100000"/>
              </a:lnSpc>
              <a:spcBef>
                <a:spcPts val="0"/>
              </a:spcBef>
              <a:spcAft>
                <a:spcPts val="0"/>
              </a:spcAft>
              <a:buSzPts val="2070"/>
              <a:buChar char="•"/>
            </a:pPr>
            <a:r>
              <a:rPr lang="en-IN" sz="1800">
                <a:latin typeface="Times New Roman"/>
                <a:ea typeface="Times New Roman"/>
                <a:cs typeface="Times New Roman"/>
                <a:sym typeface="Times New Roman"/>
              </a:rPr>
              <a:t>ADCs finds applications in weight measurement, temperature measurement, speed measurement etc. </a:t>
            </a:r>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In general, different physical quantities like temperature, humidity are converted by sensors in to electrical domain i.e voltage or current</a:t>
            </a:r>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Which in turn fed to ADC for conversion to digital domain, for doing different types of processing. </a:t>
            </a:r>
            <a:endParaRPr/>
          </a:p>
        </p:txBody>
      </p:sp>
      <p:pic>
        <p:nvPicPr>
          <p:cNvPr id="454" name="Google Shape;454;p66"/>
          <p:cNvPicPr preferRelativeResize="0"/>
          <p:nvPr/>
        </p:nvPicPr>
        <p:blipFill rotWithShape="1">
          <a:blip r:embed="rId3">
            <a:alphaModFix/>
          </a:blip>
          <a:srcRect b="0" l="0" r="0" t="0"/>
          <a:stretch/>
        </p:blipFill>
        <p:spPr>
          <a:xfrm>
            <a:off x="3065204" y="3544596"/>
            <a:ext cx="6489343" cy="2064137"/>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67"/>
          <p:cNvSpPr txBox="1"/>
          <p:nvPr/>
        </p:nvSpPr>
        <p:spPr>
          <a:xfrm>
            <a:off x="1518557" y="955831"/>
            <a:ext cx="8978382" cy="859531"/>
          </a:xfrm>
          <a:prstGeom prst="rect">
            <a:avLst/>
          </a:prstGeom>
          <a:noFill/>
          <a:ln>
            <a:noFill/>
          </a:ln>
        </p:spPr>
        <p:txBody>
          <a:bodyPr anchorCtr="0" anchor="t" bIns="45700" lIns="91425" spcFirstLastPara="1" rIns="91425" wrap="square" tIns="45700">
            <a:spAutoFit/>
          </a:bodyPr>
          <a:lstStyle/>
          <a:p>
            <a:pPr indent="0" lvl="0" marL="228600" marR="3810" rtl="0" algn="just">
              <a:lnSpc>
                <a:spcPct val="146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 typical ADC has analog input (one which is varying with time), and corresponding digital output, as shown below.</a:t>
            </a:r>
            <a:endParaRPr b="0" i="0" sz="1100" u="none" cap="none" strike="noStrike">
              <a:solidFill>
                <a:schemeClr val="dk1"/>
              </a:solidFill>
              <a:latin typeface="Calibri"/>
              <a:ea typeface="Calibri"/>
              <a:cs typeface="Calibri"/>
              <a:sym typeface="Calibri"/>
            </a:endParaRPr>
          </a:p>
        </p:txBody>
      </p:sp>
      <p:pic>
        <p:nvPicPr>
          <p:cNvPr id="460" name="Google Shape;460;p67"/>
          <p:cNvPicPr preferRelativeResize="0"/>
          <p:nvPr/>
        </p:nvPicPr>
        <p:blipFill rotWithShape="1">
          <a:blip r:embed="rId3">
            <a:alphaModFix/>
          </a:blip>
          <a:srcRect b="0" l="0" r="0" t="0"/>
          <a:stretch/>
        </p:blipFill>
        <p:spPr>
          <a:xfrm>
            <a:off x="3251816" y="1815362"/>
            <a:ext cx="6050804" cy="2592635"/>
          </a:xfrm>
          <a:prstGeom prst="rect">
            <a:avLst/>
          </a:prstGeom>
          <a:noFill/>
          <a:ln>
            <a:noFill/>
          </a:ln>
        </p:spPr>
      </p:pic>
      <p:sp>
        <p:nvSpPr>
          <p:cNvPr id="461" name="Google Shape;461;p67"/>
          <p:cNvSpPr txBox="1"/>
          <p:nvPr/>
        </p:nvSpPr>
        <p:spPr>
          <a:xfrm>
            <a:off x="2153039" y="4786540"/>
            <a:ext cx="8101304" cy="1038746"/>
          </a:xfrm>
          <a:prstGeom prst="rect">
            <a:avLst/>
          </a:prstGeom>
          <a:noFill/>
          <a:ln>
            <a:noFill/>
          </a:ln>
        </p:spPr>
        <p:txBody>
          <a:bodyPr anchorCtr="0" anchor="t" bIns="45700" lIns="91425" spcFirstLastPara="1" rIns="91425" wrap="square" tIns="45700">
            <a:spAutoFit/>
          </a:bodyPr>
          <a:lstStyle/>
          <a:p>
            <a:pPr indent="0" lvl="0" marL="2286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SOC – Start of conversion, indicates initiation of conversion process.</a:t>
            </a:r>
            <a:endParaRPr b="0" i="0" sz="1100" u="none" cap="none" strike="noStrike">
              <a:solidFill>
                <a:schemeClr val="dk1"/>
              </a:solidFill>
              <a:latin typeface="Calibri"/>
              <a:ea typeface="Calibri"/>
              <a:cs typeface="Calibri"/>
              <a:sym typeface="Calibri"/>
            </a:endParaRPr>
          </a:p>
          <a:p>
            <a:pPr indent="0" lvl="0" marL="0" marR="0" rtl="0" algn="l">
              <a:lnSpc>
                <a:spcPct val="79090"/>
              </a:lnSpc>
              <a:spcBef>
                <a:spcPts val="0"/>
              </a:spcBef>
              <a:spcAft>
                <a:spcPts val="0"/>
              </a:spcAft>
              <a:buClr>
                <a:srgbClr val="000000"/>
              </a:buClr>
              <a:buSzPts val="1100"/>
              <a:buFont typeface="Arial"/>
              <a:buNone/>
            </a:pPr>
            <a:r>
              <a:rPr b="0" i="0" lang="en-IN" sz="1100" u="none" cap="none" strike="noStrike">
                <a:solidFill>
                  <a:schemeClr val="dk1"/>
                </a:solidFill>
                <a:latin typeface="Times New Roman"/>
                <a:ea typeface="Times New Roman"/>
                <a:cs typeface="Times New Roman"/>
                <a:sym typeface="Times New Roman"/>
              </a:rPr>
              <a:t> </a:t>
            </a:r>
            <a:endParaRPr b="0" i="0" sz="11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EOC – End of Conversion signal, indicates conversion of analog input to digital data is completed. </a:t>
            </a:r>
            <a:endParaRPr b="0" i="0" sz="1800" u="none" cap="none" strike="noStrike">
              <a:solidFill>
                <a:schemeClr val="dk1"/>
              </a:solidFill>
              <a:latin typeface="Garamond"/>
              <a:ea typeface="Garamond"/>
              <a:cs typeface="Garamond"/>
              <a:sym typeface="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3"/>
          <p:cNvSpPr txBox="1"/>
          <p:nvPr>
            <p:ph type="title"/>
          </p:nvPr>
        </p:nvSpPr>
        <p:spPr>
          <a:xfrm>
            <a:off x="716902" y="550506"/>
            <a:ext cx="10274559" cy="567936"/>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1800"/>
              <a:buFont typeface="Times New Roman"/>
              <a:buNone/>
            </a:pPr>
            <a:r>
              <a:rPr b="1" lang="en-IN" sz="1800">
                <a:latin typeface="Times New Roman"/>
                <a:ea typeface="Times New Roman"/>
                <a:cs typeface="Times New Roman"/>
                <a:sym typeface="Times New Roman"/>
              </a:rPr>
              <a:t>Generation of CPU Clock (CCLK) and PCLK (Peripheral Clock):</a:t>
            </a:r>
            <a:endParaRPr/>
          </a:p>
        </p:txBody>
      </p:sp>
      <p:sp>
        <p:nvSpPr>
          <p:cNvPr id="177" name="Google Shape;177;p23"/>
          <p:cNvSpPr txBox="1"/>
          <p:nvPr>
            <p:ph idx="1" type="body"/>
          </p:nvPr>
        </p:nvSpPr>
        <p:spPr>
          <a:xfrm>
            <a:off x="838200" y="1091682"/>
            <a:ext cx="10515600" cy="5215812"/>
          </a:xfrm>
          <a:prstGeom prst="rect">
            <a:avLst/>
          </a:prstGeom>
          <a:noFill/>
          <a:ln>
            <a:noFill/>
          </a:ln>
        </p:spPr>
        <p:txBody>
          <a:bodyPr anchorCtr="0" anchor="t" bIns="45700" lIns="91425" spcFirstLastPara="1" rIns="91425" wrap="square" tIns="45700">
            <a:normAutofit/>
          </a:bodyPr>
          <a:lstStyle/>
          <a:p>
            <a:pPr indent="-285750" lvl="0" marL="285750" rtl="0" algn="l">
              <a:lnSpc>
                <a:spcPct val="100000"/>
              </a:lnSpc>
              <a:spcBef>
                <a:spcPts val="0"/>
              </a:spcBef>
              <a:spcAft>
                <a:spcPts val="0"/>
              </a:spcAft>
              <a:buSzPts val="2300"/>
              <a:buFont typeface="Noto Sans Symbols"/>
              <a:buChar char="⮚"/>
            </a:pPr>
            <a:r>
              <a:rPr lang="en-IN" sz="2000">
                <a:latin typeface="Times New Roman"/>
                <a:ea typeface="Times New Roman"/>
                <a:cs typeface="Times New Roman"/>
                <a:sym typeface="Times New Roman"/>
              </a:rPr>
              <a:t>CCLK is connected to ARM CPU core</a:t>
            </a:r>
            <a:endParaRPr/>
          </a:p>
          <a:p>
            <a:pPr indent="-285750" lvl="0" marL="285750" rtl="0" algn="l">
              <a:lnSpc>
                <a:spcPct val="100000"/>
              </a:lnSpc>
              <a:spcBef>
                <a:spcPts val="1000"/>
              </a:spcBef>
              <a:spcAft>
                <a:spcPts val="0"/>
              </a:spcAft>
              <a:buSzPts val="2300"/>
              <a:buFont typeface="Noto Sans Symbols"/>
              <a:buChar char="⮚"/>
            </a:pPr>
            <a:r>
              <a:rPr lang="en-IN" sz="2000">
                <a:latin typeface="Times New Roman"/>
                <a:ea typeface="Times New Roman"/>
                <a:cs typeface="Times New Roman"/>
                <a:sym typeface="Times New Roman"/>
              </a:rPr>
              <a:t>PCLK is derived from CCLK and used to drive the different on chip peripherals. </a:t>
            </a:r>
            <a:endParaRPr sz="2000">
              <a:latin typeface="Times New Roman"/>
              <a:ea typeface="Times New Roman"/>
              <a:cs typeface="Times New Roman"/>
              <a:sym typeface="Times New Roman"/>
            </a:endParaRPr>
          </a:p>
          <a:p>
            <a:pPr indent="-285750" lvl="0" marL="285750" rtl="0" algn="l">
              <a:lnSpc>
                <a:spcPct val="100000"/>
              </a:lnSpc>
              <a:spcBef>
                <a:spcPts val="1000"/>
              </a:spcBef>
              <a:spcAft>
                <a:spcPts val="0"/>
              </a:spcAft>
              <a:buSzPts val="2300"/>
              <a:buFont typeface="Noto Sans Symbols"/>
              <a:buChar char="⮚"/>
            </a:pPr>
            <a:r>
              <a:rPr lang="en-IN" sz="2000">
                <a:latin typeface="Times New Roman"/>
                <a:ea typeface="Times New Roman"/>
                <a:cs typeface="Times New Roman"/>
                <a:sym typeface="Times New Roman"/>
              </a:rPr>
              <a:t>CCLK and PCLK are generated from on chip PLL (Phase locked loop) modules based on the crystal connected to XTAL1 &amp; XTAL2.</a:t>
            </a:r>
            <a:endParaRPr sz="2000">
              <a:latin typeface="Calibri"/>
              <a:ea typeface="Calibri"/>
              <a:cs typeface="Calibri"/>
              <a:sym typeface="Calibri"/>
            </a:endParaRPr>
          </a:p>
          <a:p>
            <a:pPr indent="-285750" lvl="0" marL="285750" rtl="0" algn="l">
              <a:lnSpc>
                <a:spcPct val="100000"/>
              </a:lnSpc>
              <a:spcBef>
                <a:spcPts val="1000"/>
              </a:spcBef>
              <a:spcAft>
                <a:spcPts val="0"/>
              </a:spcAft>
              <a:buSzPts val="2300"/>
              <a:buFont typeface="Noto Sans Symbols"/>
              <a:buChar char="⮚"/>
            </a:pPr>
            <a:r>
              <a:rPr lang="en-IN" sz="2000">
                <a:latin typeface="Times New Roman"/>
                <a:ea typeface="Times New Roman"/>
                <a:cs typeface="Times New Roman"/>
                <a:sym typeface="Times New Roman"/>
              </a:rPr>
              <a:t>There are two PLL modules in the LPC 2148 Microcontroller</a:t>
            </a:r>
            <a:endParaRPr/>
          </a:p>
          <a:p>
            <a:pPr indent="-285750" lvl="0" marL="285750" rtl="0" algn="l">
              <a:lnSpc>
                <a:spcPct val="100000"/>
              </a:lnSpc>
              <a:spcBef>
                <a:spcPts val="1000"/>
              </a:spcBef>
              <a:spcAft>
                <a:spcPts val="0"/>
              </a:spcAft>
              <a:buSzPts val="2300"/>
              <a:buFont typeface="Noto Sans Symbols"/>
              <a:buChar char="⮚"/>
            </a:pPr>
            <a:r>
              <a:rPr lang="en-IN" sz="2000">
                <a:latin typeface="Times New Roman"/>
                <a:ea typeface="Times New Roman"/>
                <a:cs typeface="Times New Roman"/>
                <a:sym typeface="Times New Roman"/>
              </a:rPr>
              <a:t>The PLL0, PLL1 accept the clock (FOSC) obtained from the crystal connected at XTAL1, XTAL2 and multiplies this to enhance the frequency in the range of 10MHz to 60MHz.</a:t>
            </a:r>
            <a:endParaRPr/>
          </a:p>
          <a:p>
            <a:pPr indent="-285750" lvl="0" marL="285750" rtl="0" algn="l">
              <a:lnSpc>
                <a:spcPct val="100000"/>
              </a:lnSpc>
              <a:spcBef>
                <a:spcPts val="1000"/>
              </a:spcBef>
              <a:spcAft>
                <a:spcPts val="0"/>
              </a:spcAft>
              <a:buSzPts val="2300"/>
              <a:buFont typeface="Noto Sans Symbols"/>
              <a:buChar char="⮚"/>
            </a:pPr>
            <a:r>
              <a:rPr lang="en-IN" sz="2000">
                <a:latin typeface="Times New Roman"/>
                <a:ea typeface="Times New Roman"/>
                <a:cs typeface="Times New Roman"/>
                <a:sym typeface="Times New Roman"/>
              </a:rPr>
              <a:t>By default, the peripheral clock (PCLK) runs at a quarter speed of the CCLK </a:t>
            </a:r>
            <a:endParaRPr sz="2000">
              <a:latin typeface="Times New Roman"/>
              <a:ea typeface="Times New Roman"/>
              <a:cs typeface="Times New Roman"/>
              <a:sym typeface="Times New Roman"/>
            </a:endParaRPr>
          </a:p>
          <a:p>
            <a:pPr indent="-285750" lvl="0" marL="285750" rtl="0" algn="l">
              <a:lnSpc>
                <a:spcPct val="100000"/>
              </a:lnSpc>
              <a:spcBef>
                <a:spcPts val="1000"/>
              </a:spcBef>
              <a:spcAft>
                <a:spcPts val="0"/>
              </a:spcAft>
              <a:buSzPts val="2300"/>
              <a:buFont typeface="Noto Sans Symbols"/>
              <a:buChar char="⮚"/>
            </a:pPr>
            <a:r>
              <a:rPr lang="en-IN" sz="2000">
                <a:latin typeface="Times New Roman"/>
                <a:ea typeface="Times New Roman"/>
                <a:cs typeface="Times New Roman"/>
                <a:sym typeface="Times New Roman"/>
              </a:rPr>
              <a:t>If both the PLLs are turned off on Reset : CCLK = FOSC, if crystal frequency is 12MHz, the CCLK=12 MHz, PCLK=3MHz </a:t>
            </a:r>
            <a:endParaRPr/>
          </a:p>
          <a:p>
            <a:pPr indent="-285750" lvl="0" marL="285750" rtl="0" algn="l">
              <a:lnSpc>
                <a:spcPct val="100000"/>
              </a:lnSpc>
              <a:spcBef>
                <a:spcPts val="1000"/>
              </a:spcBef>
              <a:spcAft>
                <a:spcPts val="0"/>
              </a:spcAft>
              <a:buSzPts val="2300"/>
              <a:buFont typeface="Noto Sans Symbols"/>
              <a:buChar char="⮚"/>
            </a:pPr>
            <a:r>
              <a:rPr lang="en-IN" sz="2000">
                <a:latin typeface="Times New Roman"/>
                <a:ea typeface="Times New Roman"/>
                <a:cs typeface="Times New Roman"/>
                <a:sym typeface="Times New Roman"/>
              </a:rPr>
              <a:t>If PLLs are enabled, the default values are:</a:t>
            </a:r>
            <a:r>
              <a:rPr lang="en-IN" sz="2000">
                <a:latin typeface="Calibri"/>
                <a:ea typeface="Calibri"/>
                <a:cs typeface="Calibri"/>
                <a:sym typeface="Calibri"/>
              </a:rPr>
              <a:t> </a:t>
            </a:r>
            <a:r>
              <a:rPr lang="en-IN" sz="2000">
                <a:latin typeface="Times New Roman"/>
                <a:ea typeface="Times New Roman"/>
                <a:cs typeface="Times New Roman"/>
                <a:sym typeface="Times New Roman"/>
              </a:rPr>
              <a:t>FOSC = 12MHz (if 12MHz Crystal is used),CCLK = 60MHz;PCLK = 15MHz</a:t>
            </a:r>
            <a:endParaRPr sz="2000">
              <a:latin typeface="Calibri"/>
              <a:ea typeface="Calibri"/>
              <a:cs typeface="Calibri"/>
              <a:sym typeface="Calibri"/>
            </a:endParaRPr>
          </a:p>
          <a:p>
            <a:pPr indent="-110490" lvl="0" marL="285750" rtl="0" algn="l">
              <a:lnSpc>
                <a:spcPct val="100000"/>
              </a:lnSpc>
              <a:spcBef>
                <a:spcPts val="1080"/>
              </a:spcBef>
              <a:spcAft>
                <a:spcPts val="0"/>
              </a:spcAft>
              <a:buSzPts val="2760"/>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68"/>
          <p:cNvSpPr txBox="1"/>
          <p:nvPr>
            <p:ph type="title"/>
          </p:nvPr>
        </p:nvSpPr>
        <p:spPr>
          <a:xfrm>
            <a:off x="1136004" y="711544"/>
            <a:ext cx="9192206" cy="464113"/>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2400"/>
              <a:buFont typeface="Times New Roman"/>
              <a:buNone/>
            </a:pPr>
            <a:r>
              <a:rPr b="1" lang="en-IN" sz="2400">
                <a:latin typeface="Times New Roman"/>
                <a:ea typeface="Times New Roman"/>
                <a:cs typeface="Times New Roman"/>
                <a:sym typeface="Times New Roman"/>
              </a:rPr>
              <a:t>Resolution of ADC</a:t>
            </a:r>
            <a:endParaRPr/>
          </a:p>
        </p:txBody>
      </p:sp>
      <p:sp>
        <p:nvSpPr>
          <p:cNvPr id="467" name="Google Shape;467;p68"/>
          <p:cNvSpPr txBox="1"/>
          <p:nvPr/>
        </p:nvSpPr>
        <p:spPr>
          <a:xfrm>
            <a:off x="1863790" y="1175657"/>
            <a:ext cx="8623818" cy="4521751"/>
          </a:xfrm>
          <a:prstGeom prst="rect">
            <a:avLst/>
          </a:prstGeom>
          <a:noFill/>
          <a:ln>
            <a:noFill/>
          </a:ln>
        </p:spPr>
        <p:txBody>
          <a:bodyPr anchorCtr="0" anchor="t" bIns="45700" lIns="91425" spcFirstLastPara="1" rIns="91425" wrap="square" tIns="45700">
            <a:spAutoFit/>
          </a:bodyPr>
          <a:lstStyle/>
          <a:p>
            <a:pPr indent="-342900" lvl="0" marL="571500" marR="0" rtl="0" algn="l">
              <a:lnSpc>
                <a:spcPct val="100000"/>
              </a:lnSpc>
              <a:spcBef>
                <a:spcPts val="0"/>
              </a:spcBef>
              <a:spcAft>
                <a:spcPts val="0"/>
              </a:spcAft>
              <a:buClr>
                <a:schemeClr val="dk1"/>
              </a:buClr>
              <a:buSzPts val="1800"/>
              <a:buFont typeface="Garamond"/>
              <a:buAutoNum type="arabicPeriod"/>
            </a:pPr>
            <a:r>
              <a:rPr b="0" i="0" lang="en-IN" sz="1800" u="none" cap="none" strike="noStrike">
                <a:solidFill>
                  <a:schemeClr val="dk1"/>
                </a:solidFill>
                <a:latin typeface="Times New Roman"/>
                <a:ea typeface="Times New Roman"/>
                <a:cs typeface="Times New Roman"/>
                <a:sym typeface="Times New Roman"/>
              </a:rPr>
              <a:t>For 8 bit ADC , </a:t>
            </a:r>
            <a:endParaRPr b="0" i="0" sz="1400" u="none" cap="none" strike="noStrike">
              <a:solidFill>
                <a:srgbClr val="000000"/>
              </a:solidFill>
              <a:latin typeface="Arial"/>
              <a:ea typeface="Arial"/>
              <a:cs typeface="Arial"/>
              <a:sym typeface="Arial"/>
            </a:endParaRPr>
          </a:p>
          <a:p>
            <a:pPr indent="-285750" lvl="1" marL="9715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analog input – 0 to 5V</a:t>
            </a:r>
            <a:endParaRPr b="0" i="0" sz="1400" u="none" cap="none" strike="noStrike">
              <a:solidFill>
                <a:srgbClr val="000000"/>
              </a:solidFill>
              <a:latin typeface="Arial"/>
              <a:ea typeface="Arial"/>
              <a:cs typeface="Arial"/>
              <a:sym typeface="Arial"/>
            </a:endParaRPr>
          </a:p>
          <a:p>
            <a:pPr indent="-285750" lvl="1" marL="9715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digital input - 00 to FF, </a:t>
            </a:r>
            <a:endParaRPr b="0" i="0" sz="1400" u="none" cap="none" strike="noStrike">
              <a:solidFill>
                <a:srgbClr val="000000"/>
              </a:solidFill>
              <a:latin typeface="Arial"/>
              <a:ea typeface="Arial"/>
              <a:cs typeface="Arial"/>
              <a:sym typeface="Arial"/>
            </a:endParaRPr>
          </a:p>
          <a:p>
            <a:pPr indent="-285750" lvl="1" marL="9715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Step size	= 5 V /	2</a:t>
            </a:r>
            <a:r>
              <a:rPr b="0" baseline="30000" i="0" lang="en-IN" sz="2400" u="none" cap="none" strike="noStrike">
                <a:solidFill>
                  <a:schemeClr val="dk1"/>
                </a:solidFill>
                <a:latin typeface="Times New Roman"/>
                <a:ea typeface="Times New Roman"/>
                <a:cs typeface="Times New Roman"/>
                <a:sym typeface="Times New Roman"/>
              </a:rPr>
              <a:t>8</a:t>
            </a:r>
            <a:r>
              <a:rPr b="0" i="0" lang="en-IN" sz="1800" u="none" cap="none" strike="noStrike">
                <a:solidFill>
                  <a:schemeClr val="dk1"/>
                </a:solidFill>
                <a:latin typeface="Times New Roman"/>
                <a:ea typeface="Times New Roman"/>
                <a:cs typeface="Times New Roman"/>
                <a:sym typeface="Times New Roman"/>
              </a:rPr>
              <a:t>	= 20 mv (appr), Resolution</a:t>
            </a:r>
            <a:endParaRPr b="0" i="0" sz="1400" u="none" cap="none" strike="noStrike">
              <a:solidFill>
                <a:srgbClr val="000000"/>
              </a:solidFill>
              <a:latin typeface="Arial"/>
              <a:ea typeface="Arial"/>
              <a:cs typeface="Arial"/>
              <a:sym typeface="Arial"/>
            </a:endParaRPr>
          </a:p>
          <a:p>
            <a:pPr indent="-171450" lvl="1" marL="971550" marR="0" rtl="0" algn="l">
              <a:lnSpc>
                <a:spcPct val="100000"/>
              </a:lnSpc>
              <a:spcBef>
                <a:spcPts val="0"/>
              </a:spcBef>
              <a:spcAft>
                <a:spcPts val="0"/>
              </a:spcAft>
              <a:buClr>
                <a:schemeClr val="dk1"/>
              </a:buClr>
              <a:buSzPts val="1800"/>
              <a:buFont typeface="Noto Sans Symbols"/>
              <a:buNone/>
            </a:pPr>
            <a:r>
              <a:t/>
            </a:r>
            <a:endParaRPr b="0" i="0" sz="1800" u="none" cap="none" strike="noStrike">
              <a:solidFill>
                <a:schemeClr val="dk1"/>
              </a:solidFill>
              <a:latin typeface="Times New Roman"/>
              <a:ea typeface="Times New Roman"/>
              <a:cs typeface="Times New Roman"/>
              <a:sym typeface="Times New Roman"/>
            </a:endParaRPr>
          </a:p>
          <a:p>
            <a:pPr indent="-285750" lvl="1" marL="9715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that means minimum of 20 mv is required to produce 1 bit change at the output</a:t>
            </a:r>
            <a:endParaRPr b="0" i="0" sz="1200" u="none" cap="none" strike="noStrike">
              <a:solidFill>
                <a:schemeClr val="dk1"/>
              </a:solidFill>
              <a:latin typeface="Calibri"/>
              <a:ea typeface="Calibri"/>
              <a:cs typeface="Calibri"/>
              <a:sym typeface="Calibri"/>
            </a:endParaRPr>
          </a:p>
          <a:p>
            <a:pPr indent="-285750" lvl="1" marL="9715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For a given analog input,</a:t>
            </a:r>
            <a:endParaRPr b="0" i="0" sz="1400" u="none" cap="none" strike="noStrike">
              <a:solidFill>
                <a:srgbClr val="000000"/>
              </a:solidFill>
              <a:latin typeface="Arial"/>
              <a:ea typeface="Arial"/>
              <a:cs typeface="Arial"/>
              <a:sym typeface="Arial"/>
            </a:endParaRPr>
          </a:p>
          <a:p>
            <a:pPr indent="-285750" lvl="2" marL="14287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digital_value =	(input / 5) x 256</a:t>
            </a:r>
            <a:r>
              <a:rPr b="0" i="0" lang="en-IN" sz="1200" u="none" cap="none" strike="noStrike">
                <a:solidFill>
                  <a:schemeClr val="dk1"/>
                </a:solidFill>
                <a:latin typeface="Times New Roman"/>
                <a:ea typeface="Times New Roman"/>
                <a:cs typeface="Times New Roman"/>
                <a:sym typeface="Times New Roman"/>
              </a:rPr>
              <a:t>	</a:t>
            </a:r>
            <a:r>
              <a:rPr b="0" i="0" lang="en-IN" sz="1800" u="none" cap="none" strike="noStrike">
                <a:solidFill>
                  <a:schemeClr val="dk1"/>
                </a:solidFill>
                <a:latin typeface="Times New Roman"/>
                <a:ea typeface="Times New Roman"/>
                <a:cs typeface="Times New Roman"/>
                <a:sym typeface="Times New Roman"/>
              </a:rPr>
              <a:t>[  = analog_input / step size ]</a:t>
            </a:r>
            <a:endParaRPr b="0" i="0" sz="1400" u="none" cap="none" strike="noStrike">
              <a:solidFill>
                <a:srgbClr val="000000"/>
              </a:solidFill>
              <a:latin typeface="Arial"/>
              <a:ea typeface="Arial"/>
              <a:cs typeface="Arial"/>
              <a:sym typeface="Arial"/>
            </a:endParaRPr>
          </a:p>
          <a:p>
            <a:pPr indent="-209550" lvl="2" marL="1428750" marR="0" rtl="0" algn="l">
              <a:lnSpc>
                <a:spcPct val="100000"/>
              </a:lnSpc>
              <a:spcBef>
                <a:spcPts val="0"/>
              </a:spcBef>
              <a:spcAft>
                <a:spcPts val="0"/>
              </a:spcAft>
              <a:buClr>
                <a:schemeClr val="dk1"/>
              </a:buClr>
              <a:buSzPts val="1200"/>
              <a:buFont typeface="Noto Sans Symbols"/>
              <a:buNone/>
            </a:pPr>
            <a:r>
              <a:t/>
            </a:r>
            <a:endParaRPr b="0" i="0" sz="1200" u="none" cap="none" strike="noStrike">
              <a:solidFill>
                <a:schemeClr val="dk1"/>
              </a:solidFill>
              <a:latin typeface="Calibri"/>
              <a:ea typeface="Calibri"/>
              <a:cs typeface="Calibri"/>
              <a:sym typeface="Calibri"/>
            </a:endParaRPr>
          </a:p>
          <a:p>
            <a:pPr indent="0" lvl="0" marL="0" marR="0" rtl="0" algn="l">
              <a:lnSpc>
                <a:spcPct val="57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342900" lvl="0" marL="571500" marR="0" rtl="0" algn="l">
              <a:lnSpc>
                <a:spcPct val="100000"/>
              </a:lnSpc>
              <a:spcBef>
                <a:spcPts val="0"/>
              </a:spcBef>
              <a:spcAft>
                <a:spcPts val="0"/>
              </a:spcAft>
              <a:buClr>
                <a:schemeClr val="dk1"/>
              </a:buClr>
              <a:buSzPts val="1800"/>
              <a:buFont typeface="Garamond"/>
              <a:buAutoNum type="arabicPeriod" startAt="2"/>
            </a:pPr>
            <a:r>
              <a:rPr b="0" i="0" lang="en-IN" sz="1800" u="none" cap="none" strike="noStrike">
                <a:solidFill>
                  <a:schemeClr val="dk1"/>
                </a:solidFill>
                <a:latin typeface="Times New Roman"/>
                <a:ea typeface="Times New Roman"/>
                <a:cs typeface="Times New Roman"/>
                <a:sym typeface="Times New Roman"/>
              </a:rPr>
              <a:t>For 10 bit ADC like LPC 2148, </a:t>
            </a:r>
            <a:endParaRPr b="0" i="0" sz="1400" u="none" cap="none" strike="noStrike">
              <a:solidFill>
                <a:srgbClr val="000000"/>
              </a:solidFill>
              <a:latin typeface="Arial"/>
              <a:ea typeface="Arial"/>
              <a:cs typeface="Arial"/>
              <a:sym typeface="Arial"/>
            </a:endParaRPr>
          </a:p>
          <a:p>
            <a:pPr indent="-342900" lvl="1" marL="102870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analog input – 0 to 3.3v </a:t>
            </a:r>
            <a:endParaRPr b="0" i="0" sz="1400" u="none" cap="none" strike="noStrike">
              <a:solidFill>
                <a:srgbClr val="000000"/>
              </a:solidFill>
              <a:latin typeface="Arial"/>
              <a:ea typeface="Arial"/>
              <a:cs typeface="Arial"/>
              <a:sym typeface="Arial"/>
            </a:endParaRPr>
          </a:p>
          <a:p>
            <a:pPr indent="-342900" lvl="1" marL="102870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digital output – 000 to 3FF, </a:t>
            </a:r>
            <a:endParaRPr b="0" i="0" sz="1400" u="none" cap="none" strike="noStrike">
              <a:solidFill>
                <a:srgbClr val="000000"/>
              </a:solidFill>
              <a:latin typeface="Arial"/>
              <a:ea typeface="Arial"/>
              <a:cs typeface="Arial"/>
              <a:sym typeface="Arial"/>
            </a:endParaRPr>
          </a:p>
          <a:p>
            <a:pPr indent="-342900" lvl="1" marL="102870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Step size  = 3.3 V /  2</a:t>
            </a:r>
            <a:r>
              <a:rPr b="0" baseline="30000" i="0" lang="en-IN" sz="2400" u="none" cap="none" strike="noStrike">
                <a:solidFill>
                  <a:schemeClr val="dk1"/>
                </a:solidFill>
                <a:latin typeface="Times New Roman"/>
                <a:ea typeface="Times New Roman"/>
                <a:cs typeface="Times New Roman"/>
                <a:sym typeface="Times New Roman"/>
              </a:rPr>
              <a:t>10</a:t>
            </a:r>
            <a:r>
              <a:rPr b="0" i="0" lang="en-IN" sz="1800" u="none" cap="none" strike="noStrike">
                <a:solidFill>
                  <a:schemeClr val="dk1"/>
                </a:solidFill>
                <a:latin typeface="Times New Roman"/>
                <a:ea typeface="Times New Roman"/>
                <a:cs typeface="Times New Roman"/>
                <a:sym typeface="Times New Roman"/>
              </a:rPr>
              <a:t> = 3.2 mv (appr), Resolution</a:t>
            </a:r>
            <a:endParaRPr b="0" i="0" sz="1400" u="none" cap="none" strike="noStrike">
              <a:solidFill>
                <a:srgbClr val="000000"/>
              </a:solidFill>
              <a:latin typeface="Arial"/>
              <a:ea typeface="Arial"/>
              <a:cs typeface="Arial"/>
              <a:sym typeface="Arial"/>
            </a:endParaRPr>
          </a:p>
          <a:p>
            <a:pPr indent="-342900" lvl="1" marL="102870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that means minimum of 3.2 mv is required to produce 1 bit change at the output.</a:t>
            </a:r>
            <a:endParaRPr b="0" i="0" sz="1200" u="none" cap="none" strike="noStrike">
              <a:solidFill>
                <a:schemeClr val="dk1"/>
              </a:solidFill>
              <a:latin typeface="Calibri"/>
              <a:ea typeface="Calibri"/>
              <a:cs typeface="Calibri"/>
              <a:sym typeface="Calibri"/>
            </a:endParaRPr>
          </a:p>
          <a:p>
            <a:pPr indent="-342900" lvl="1" marL="102870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For a given analog input,</a:t>
            </a:r>
            <a:endParaRPr b="0" i="0" sz="1400" u="none" cap="none" strike="noStrike">
              <a:solidFill>
                <a:srgbClr val="000000"/>
              </a:solidFill>
              <a:latin typeface="Arial"/>
              <a:ea typeface="Arial"/>
              <a:cs typeface="Arial"/>
              <a:sym typeface="Arial"/>
            </a:endParaRPr>
          </a:p>
          <a:p>
            <a:pPr indent="-342900" lvl="2" marL="148590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digital_value =	(input / 3.3) x 1024	[  = analog_input / step size ]</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69"/>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fontScale="90000"/>
          </a:bodyPr>
          <a:lstStyle/>
          <a:p>
            <a:pPr indent="0" lvl="0" marL="228600" rtl="0" algn="ctr">
              <a:lnSpc>
                <a:spcPct val="100000"/>
              </a:lnSpc>
              <a:spcBef>
                <a:spcPts val="0"/>
              </a:spcBef>
              <a:spcAft>
                <a:spcPts val="0"/>
              </a:spcAft>
              <a:buClr>
                <a:srgbClr val="262626"/>
              </a:buClr>
              <a:buSzPct val="100000"/>
              <a:buFont typeface="Times New Roman"/>
              <a:buNone/>
            </a:pPr>
            <a:r>
              <a:rPr b="1" lang="en-IN" sz="2200">
                <a:latin typeface="Times New Roman"/>
                <a:ea typeface="Times New Roman"/>
                <a:cs typeface="Times New Roman"/>
                <a:sym typeface="Times New Roman"/>
              </a:rPr>
              <a:t>ADC Module of LPC 2148: </a:t>
            </a:r>
            <a:r>
              <a:rPr lang="en-IN" sz="2200">
                <a:latin typeface="Times New Roman"/>
                <a:ea typeface="Times New Roman"/>
                <a:cs typeface="Times New Roman"/>
                <a:sym typeface="Times New Roman"/>
              </a:rPr>
              <a:t> </a:t>
            </a:r>
            <a:br>
              <a:rPr lang="en-IN" sz="2200">
                <a:latin typeface="Calibri"/>
                <a:ea typeface="Calibri"/>
                <a:cs typeface="Calibri"/>
                <a:sym typeface="Calibri"/>
              </a:rPr>
            </a:br>
            <a:r>
              <a:rPr b="1" lang="en-IN" sz="2200">
                <a:latin typeface="Times New Roman"/>
                <a:ea typeface="Times New Roman"/>
                <a:cs typeface="Times New Roman"/>
                <a:sym typeface="Times New Roman"/>
              </a:rPr>
              <a:t>Analog Signal Interfacing using LPC 2148 Features</a:t>
            </a:r>
            <a:br>
              <a:rPr lang="en-IN" sz="1800">
                <a:latin typeface="Calibri"/>
                <a:ea typeface="Calibri"/>
                <a:cs typeface="Calibri"/>
                <a:sym typeface="Calibri"/>
              </a:rPr>
            </a:br>
            <a:endParaRPr/>
          </a:p>
        </p:txBody>
      </p:sp>
      <p:sp>
        <p:nvSpPr>
          <p:cNvPr id="473" name="Google Shape;473;p69"/>
          <p:cNvSpPr txBox="1"/>
          <p:nvPr>
            <p:ph idx="1" type="body"/>
          </p:nvPr>
        </p:nvSpPr>
        <p:spPr>
          <a:xfrm>
            <a:off x="1295401" y="1698171"/>
            <a:ext cx="9601196" cy="4177697"/>
          </a:xfrm>
          <a:prstGeom prst="rect">
            <a:avLst/>
          </a:prstGeom>
          <a:noFill/>
          <a:ln>
            <a:noFill/>
          </a:ln>
        </p:spPr>
        <p:txBody>
          <a:bodyPr anchorCtr="0" anchor="t" bIns="45700" lIns="91425" spcFirstLastPara="1" rIns="91425" wrap="square" tIns="45700">
            <a:normAutofit/>
          </a:bodyPr>
          <a:lstStyle/>
          <a:p>
            <a:pPr indent="-285750" lvl="0" marL="285750" rtl="0" algn="l">
              <a:lnSpc>
                <a:spcPct val="100000"/>
              </a:lnSpc>
              <a:spcBef>
                <a:spcPts val="0"/>
              </a:spcBef>
              <a:spcAft>
                <a:spcPts val="0"/>
              </a:spcAft>
              <a:buSzPts val="2070"/>
              <a:buChar char="•"/>
            </a:pPr>
            <a:r>
              <a:rPr lang="en-IN" sz="1800">
                <a:latin typeface="Times New Roman"/>
                <a:ea typeface="Times New Roman"/>
                <a:cs typeface="Times New Roman"/>
                <a:sym typeface="Times New Roman"/>
              </a:rPr>
              <a:t>LPC 2148 provides two ADC’s / Analog channels: ADC0 &amp; ADC1</a:t>
            </a:r>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ADC0 provides 6 analog inputs, ADC1 provides 8 analog inputs</a:t>
            </a:r>
            <a:endParaRPr sz="1800">
              <a:latin typeface="Times New Roman"/>
              <a:ea typeface="Times New Roman"/>
              <a:cs typeface="Times New Roman"/>
              <a:sym typeface="Times New Roman"/>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The features of ADC are:</a:t>
            </a:r>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It is of 10 bit successive approximation type analog to digital converter (2nos)</a:t>
            </a:r>
            <a:endParaRPr sz="1800">
              <a:latin typeface="Calibri"/>
              <a:ea typeface="Calibri"/>
              <a:cs typeface="Calibri"/>
              <a:sym typeface="Calibri"/>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Input multiplexing among 6 or 8 pins (ADC0 &amp; ADC1)</a:t>
            </a:r>
            <a:endParaRPr sz="1800">
              <a:latin typeface="Times New Roman"/>
              <a:ea typeface="Times New Roman"/>
              <a:cs typeface="Times New Roman"/>
              <a:sym typeface="Times New Roman"/>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POWER-DOWN mode</a:t>
            </a:r>
            <a:endParaRPr sz="1800">
              <a:latin typeface="Calibri"/>
              <a:ea typeface="Calibri"/>
              <a:cs typeface="Calibri"/>
              <a:sym typeface="Calibri"/>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Measurement range 0 to Vref (typically 3V)</a:t>
            </a:r>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10 bit conversion time &gt;= 2.44µs</a:t>
            </a:r>
            <a:endParaRPr/>
          </a:p>
          <a:p>
            <a:pPr indent="-285750" lvl="0" marL="285750" rtl="0" algn="l">
              <a:lnSpc>
                <a:spcPct val="100000"/>
              </a:lnSpc>
              <a:spcBef>
                <a:spcPts val="960"/>
              </a:spcBef>
              <a:spcAft>
                <a:spcPts val="0"/>
              </a:spcAft>
              <a:buSzPts val="2070"/>
              <a:buChar char="•"/>
            </a:pPr>
            <a:r>
              <a:rPr lang="en-IN" sz="1800">
                <a:latin typeface="Times New Roman"/>
                <a:ea typeface="Times New Roman"/>
                <a:cs typeface="Times New Roman"/>
                <a:sym typeface="Times New Roman"/>
              </a:rPr>
              <a:t>Burst conversion mode or single or multiple inputs</a:t>
            </a:r>
            <a:endParaRPr/>
          </a:p>
          <a:p>
            <a:pPr indent="-110490" lvl="0" marL="285750" rtl="0" algn="l">
              <a:lnSpc>
                <a:spcPct val="100000"/>
              </a:lnSpc>
              <a:spcBef>
                <a:spcPts val="1080"/>
              </a:spcBef>
              <a:spcAft>
                <a:spcPts val="0"/>
              </a:spcAft>
              <a:buSzPts val="2760"/>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pic>
        <p:nvPicPr>
          <p:cNvPr id="478" name="Google Shape;478;p70"/>
          <p:cNvPicPr preferRelativeResize="0"/>
          <p:nvPr/>
        </p:nvPicPr>
        <p:blipFill rotWithShape="1">
          <a:blip r:embed="rId3">
            <a:alphaModFix/>
          </a:blip>
          <a:srcRect b="0" l="0" r="0" t="0"/>
          <a:stretch/>
        </p:blipFill>
        <p:spPr>
          <a:xfrm>
            <a:off x="6469290" y="895917"/>
            <a:ext cx="4687888" cy="4660900"/>
          </a:xfrm>
          <a:prstGeom prst="rect">
            <a:avLst/>
          </a:prstGeom>
          <a:noFill/>
          <a:ln>
            <a:noFill/>
          </a:ln>
        </p:spPr>
      </p:pic>
      <p:sp>
        <p:nvSpPr>
          <p:cNvPr id="479" name="Google Shape;479;p70"/>
          <p:cNvSpPr txBox="1"/>
          <p:nvPr/>
        </p:nvSpPr>
        <p:spPr>
          <a:xfrm>
            <a:off x="1303953" y="999607"/>
            <a:ext cx="6116216" cy="4557210"/>
          </a:xfrm>
          <a:prstGeom prst="rect">
            <a:avLst/>
          </a:prstGeom>
          <a:noFill/>
          <a:ln>
            <a:noFill/>
          </a:ln>
        </p:spPr>
        <p:txBody>
          <a:bodyPr anchorCtr="0" anchor="t" bIns="45700" lIns="91425" spcFirstLastPara="1" rIns="91425" wrap="square" tIns="45700">
            <a:spAutoFit/>
          </a:bodyPr>
          <a:lstStyle/>
          <a:p>
            <a:pPr indent="0" lvl="0" marL="266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Pins provided by ADC:</a:t>
            </a:r>
            <a:endParaRPr b="0" i="0" sz="1200" u="none" cap="none" strike="noStrike">
              <a:solidFill>
                <a:schemeClr val="dk1"/>
              </a:solidFill>
              <a:latin typeface="Calibri"/>
              <a:ea typeface="Calibri"/>
              <a:cs typeface="Calibri"/>
              <a:sym typeface="Calibri"/>
            </a:endParaRPr>
          </a:p>
          <a:p>
            <a:pPr indent="0" lvl="0" marL="0" marR="0" rtl="0" algn="l">
              <a:lnSpc>
                <a:spcPct val="57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6670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Times New Roman"/>
                <a:ea typeface="Times New Roman"/>
                <a:cs typeface="Times New Roman"/>
                <a:sym typeface="Times New Roman"/>
              </a:rPr>
              <a:t>ADC0 CHANNEL </a:t>
            </a:r>
            <a:r>
              <a:rPr b="0" i="0" lang="en-IN" sz="1800" u="none" cap="none" strike="noStrike">
                <a:solidFill>
                  <a:schemeClr val="dk1"/>
                </a:solidFill>
                <a:latin typeface="Times New Roman"/>
                <a:ea typeface="Times New Roman"/>
                <a:cs typeface="Times New Roman"/>
                <a:sym typeface="Times New Roman"/>
              </a:rPr>
              <a:t>(6 analog inputs)</a:t>
            </a:r>
            <a:endParaRPr b="0" i="0" sz="1200" u="none" cap="none" strike="noStrike">
              <a:solidFill>
                <a:schemeClr val="dk1"/>
              </a:solidFill>
              <a:latin typeface="Calibri"/>
              <a:ea typeface="Calibri"/>
              <a:cs typeface="Calibri"/>
              <a:sym typeface="Calibri"/>
            </a:endParaRPr>
          </a:p>
          <a:p>
            <a:pPr indent="0" lvl="0" marL="0" marR="0" rtl="0" algn="l">
              <a:lnSpc>
                <a:spcPct val="57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66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AD0.7 (P0.5),</a:t>
            </a:r>
            <a:endParaRPr b="0" i="0" sz="1200" u="none" cap="none" strike="noStrike">
              <a:solidFill>
                <a:schemeClr val="dk1"/>
              </a:solidFill>
              <a:latin typeface="Calibri"/>
              <a:ea typeface="Calibri"/>
              <a:cs typeface="Calibri"/>
              <a:sym typeface="Calibri"/>
            </a:endParaRPr>
          </a:p>
          <a:p>
            <a:pPr indent="0" lvl="0" marL="0" marR="0" rtl="0" algn="l">
              <a:lnSpc>
                <a:spcPct val="57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66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AD0.6 (P0.4),</a:t>
            </a:r>
            <a:endParaRPr b="0" i="0" sz="1200" u="none" cap="none" strike="noStrike">
              <a:solidFill>
                <a:schemeClr val="dk1"/>
              </a:solidFill>
              <a:latin typeface="Calibri"/>
              <a:ea typeface="Calibri"/>
              <a:cs typeface="Calibri"/>
              <a:sym typeface="Calibri"/>
            </a:endParaRPr>
          </a:p>
          <a:p>
            <a:pPr indent="0" lvl="0" marL="0" marR="0" rtl="0" algn="l">
              <a:lnSpc>
                <a:spcPct val="57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66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AD0.4 (P0.25),</a:t>
            </a:r>
            <a:endParaRPr b="0" i="0" sz="1200" u="none" cap="none" strike="noStrike">
              <a:solidFill>
                <a:schemeClr val="dk1"/>
              </a:solidFill>
              <a:latin typeface="Calibri"/>
              <a:ea typeface="Calibri"/>
              <a:cs typeface="Calibri"/>
              <a:sym typeface="Calibri"/>
            </a:endParaRPr>
          </a:p>
          <a:p>
            <a:pPr indent="0" lvl="0" marL="0" marR="0" rtl="0" algn="l">
              <a:lnSpc>
                <a:spcPct val="57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66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AD0.3 (P0.30),</a:t>
            </a:r>
            <a:endParaRPr b="0" i="0" sz="1200" u="none" cap="none" strike="noStrike">
              <a:solidFill>
                <a:schemeClr val="dk1"/>
              </a:solidFill>
              <a:latin typeface="Calibri"/>
              <a:ea typeface="Calibri"/>
              <a:cs typeface="Calibri"/>
              <a:sym typeface="Calibri"/>
            </a:endParaRPr>
          </a:p>
          <a:p>
            <a:pPr indent="0" lvl="0" marL="0" marR="0" rtl="0" algn="l">
              <a:lnSpc>
                <a:spcPct val="57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66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AD0.2 (P0.29),</a:t>
            </a:r>
            <a:endParaRPr b="0" i="0" sz="1200" u="none" cap="none" strike="noStrike">
              <a:solidFill>
                <a:schemeClr val="dk1"/>
              </a:solidFill>
              <a:latin typeface="Calibri"/>
              <a:ea typeface="Calibri"/>
              <a:cs typeface="Calibri"/>
              <a:sym typeface="Calibri"/>
            </a:endParaRPr>
          </a:p>
          <a:p>
            <a:pPr indent="0" lvl="0" marL="0" marR="0" rtl="0" algn="l">
              <a:lnSpc>
                <a:spcPct val="57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667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AD0.1 (P0.28),</a:t>
            </a:r>
            <a:endParaRPr b="0" i="0" sz="1200" u="none" cap="none" strike="noStrike">
              <a:solidFill>
                <a:schemeClr val="dk1"/>
              </a:solidFill>
              <a:latin typeface="Calibri"/>
              <a:ea typeface="Calibri"/>
              <a:cs typeface="Calibri"/>
              <a:sym typeface="Calibri"/>
            </a:endParaRPr>
          </a:p>
          <a:p>
            <a:pPr indent="0" lvl="0" marL="0" marR="0" rtl="0" algn="l">
              <a:lnSpc>
                <a:spcPct val="5833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6670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Times New Roman"/>
                <a:ea typeface="Times New Roman"/>
                <a:cs typeface="Times New Roman"/>
                <a:sym typeface="Times New Roman"/>
              </a:rPr>
              <a:t>ADC1 CHANNEL </a:t>
            </a:r>
            <a:r>
              <a:rPr b="0" i="0" lang="en-IN" sz="1800" u="none" cap="none" strike="noStrike">
                <a:solidFill>
                  <a:schemeClr val="dk1"/>
                </a:solidFill>
                <a:latin typeface="Times New Roman"/>
                <a:ea typeface="Times New Roman"/>
                <a:cs typeface="Times New Roman"/>
                <a:sym typeface="Times New Roman"/>
              </a:rPr>
              <a:t>(8 analog inputs),</a:t>
            </a:r>
            <a:endParaRPr b="0" i="0" sz="1200" u="none" cap="none" strike="noStrike">
              <a:solidFill>
                <a:schemeClr val="dk1"/>
              </a:solidFill>
              <a:latin typeface="Calibri"/>
              <a:ea typeface="Calibri"/>
              <a:cs typeface="Calibri"/>
              <a:sym typeface="Calibri"/>
            </a:endParaRPr>
          </a:p>
          <a:p>
            <a:pPr indent="0" lvl="0" marL="0" marR="0" rtl="0" algn="l">
              <a:lnSpc>
                <a:spcPct val="6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66700" marR="372110" rtl="0" algn="l">
              <a:lnSpc>
                <a:spcPct val="145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AD1.0 to AD1.7 are the input analog pins and the corresponding port numbers are [ P0.6, P0.8 ,P0.10, P0.12, P0.13,P0.15, P0.21, P0.22 ]</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pic>
        <p:nvPicPr>
          <p:cNvPr id="484" name="Google Shape;484;p71"/>
          <p:cNvPicPr preferRelativeResize="0"/>
          <p:nvPr/>
        </p:nvPicPr>
        <p:blipFill rotWithShape="1">
          <a:blip r:embed="rId3">
            <a:alphaModFix/>
          </a:blip>
          <a:srcRect b="0" l="0" r="0" t="0"/>
          <a:stretch/>
        </p:blipFill>
        <p:spPr>
          <a:xfrm>
            <a:off x="6509133" y="1552057"/>
            <a:ext cx="5460480" cy="2525422"/>
          </a:xfrm>
          <a:prstGeom prst="rect">
            <a:avLst/>
          </a:prstGeom>
          <a:noFill/>
          <a:ln>
            <a:noFill/>
          </a:ln>
        </p:spPr>
      </p:pic>
      <p:pic>
        <p:nvPicPr>
          <p:cNvPr id="485" name="Google Shape;485;p71"/>
          <p:cNvPicPr preferRelativeResize="0"/>
          <p:nvPr/>
        </p:nvPicPr>
        <p:blipFill rotWithShape="1">
          <a:blip r:embed="rId4">
            <a:alphaModFix/>
          </a:blip>
          <a:srcRect b="0" l="0" r="0" t="0"/>
          <a:stretch/>
        </p:blipFill>
        <p:spPr>
          <a:xfrm>
            <a:off x="386888" y="886409"/>
            <a:ext cx="6122245" cy="5374432"/>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72"/>
          <p:cNvSpPr/>
          <p:nvPr/>
        </p:nvSpPr>
        <p:spPr>
          <a:xfrm>
            <a:off x="929786" y="737890"/>
            <a:ext cx="5289325" cy="646331"/>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r>
              <a:rPr b="1" i="0" lang="en-IN" sz="1800" u="none" cap="none" strike="noStrike">
                <a:solidFill>
                  <a:schemeClr val="dk1"/>
                </a:solidFill>
                <a:latin typeface="Arial"/>
                <a:ea typeface="Arial"/>
                <a:cs typeface="Arial"/>
                <a:sym typeface="Arial"/>
              </a:rPr>
              <a:t>ADC Control Register (32 bit Register) :</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800"/>
              <a:buFont typeface="Garamond"/>
              <a:buNone/>
            </a:pPr>
            <a:r>
              <a:t/>
            </a:r>
            <a:endParaRPr b="0" i="0" sz="1800" u="none" cap="none" strike="noStrike">
              <a:solidFill>
                <a:schemeClr val="dk1"/>
              </a:solidFill>
              <a:latin typeface="Arial"/>
              <a:ea typeface="Arial"/>
              <a:cs typeface="Arial"/>
              <a:sym typeface="Arial"/>
            </a:endParaRPr>
          </a:p>
        </p:txBody>
      </p:sp>
      <p:pic>
        <p:nvPicPr>
          <p:cNvPr id="491" name="Google Shape;491;p72"/>
          <p:cNvPicPr preferRelativeResize="0"/>
          <p:nvPr/>
        </p:nvPicPr>
        <p:blipFill rotWithShape="1">
          <a:blip r:embed="rId3">
            <a:alphaModFix/>
          </a:blip>
          <a:srcRect b="0" l="0" r="0" t="0"/>
          <a:stretch/>
        </p:blipFill>
        <p:spPr>
          <a:xfrm>
            <a:off x="1582929" y="4510926"/>
            <a:ext cx="8507681" cy="1136899"/>
          </a:xfrm>
          <a:prstGeom prst="rect">
            <a:avLst/>
          </a:prstGeom>
          <a:noFill/>
          <a:ln>
            <a:noFill/>
          </a:ln>
        </p:spPr>
      </p:pic>
      <p:sp>
        <p:nvSpPr>
          <p:cNvPr id="492" name="Google Shape;492;p72"/>
          <p:cNvSpPr/>
          <p:nvPr/>
        </p:nvSpPr>
        <p:spPr>
          <a:xfrm>
            <a:off x="929786" y="1523322"/>
            <a:ext cx="10075672" cy="2585323"/>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Times New Roman"/>
              <a:buNone/>
            </a:pPr>
            <a:r>
              <a:rPr b="1" i="0" lang="en-IN" sz="1800" u="none" cap="none" strike="noStrike">
                <a:solidFill>
                  <a:schemeClr val="dk1"/>
                </a:solidFill>
                <a:latin typeface="Times New Roman"/>
                <a:ea typeface="Times New Roman"/>
                <a:cs typeface="Times New Roman"/>
                <a:sym typeface="Times New Roman"/>
              </a:rPr>
              <a:t>Bits - 7 to 0: ( SEL ) </a:t>
            </a:r>
            <a:r>
              <a:rPr b="0" i="0" lang="en-IN" sz="1800" u="none" cap="none" strike="noStrike">
                <a:solidFill>
                  <a:schemeClr val="dk1"/>
                </a:solidFill>
                <a:latin typeface="Times New Roman"/>
                <a:ea typeface="Times New Roman"/>
                <a:cs typeface="Times New Roman"/>
                <a:sym typeface="Times New Roman"/>
              </a:rPr>
              <a:t>Selects which of the AD0.7 : AD0.0 / AD1.7 :AD1.0 to be sampled</a:t>
            </a:r>
            <a:r>
              <a:rPr b="1" i="0" lang="en-IN" sz="1800" u="none" cap="none" strike="noStrike">
                <a:solidFill>
                  <a:schemeClr val="dk1"/>
                </a:solidFill>
                <a:latin typeface="Times New Roman"/>
                <a:ea typeface="Times New Roman"/>
                <a:cs typeface="Times New Roman"/>
                <a:sym typeface="Times New Roman"/>
              </a:rPr>
              <a:t> </a:t>
            </a:r>
            <a:r>
              <a:rPr b="0" i="0" lang="en-IN" sz="1800" u="none" cap="none" strike="noStrike">
                <a:solidFill>
                  <a:schemeClr val="dk1"/>
                </a:solidFill>
                <a:latin typeface="Times New Roman"/>
                <a:ea typeface="Times New Roman"/>
                <a:cs typeface="Times New Roman"/>
                <a:sym typeface="Times New Roman"/>
              </a:rPr>
              <a:t>and converted. Example: for ADC0, bit 0 selects Pin AD0.0, and bit 7 selects AD0.7. In software-controlled mode, any one of these bits should be set to 1.</a:t>
            </a:r>
            <a:endParaRPr b="0" i="0" sz="105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800"/>
              <a:buFont typeface="Times New Roman"/>
              <a:buNone/>
            </a:pPr>
            <a:r>
              <a:rPr b="1" i="0" lang="en-IN" sz="1800" u="none" cap="none" strike="noStrike">
                <a:solidFill>
                  <a:schemeClr val="dk1"/>
                </a:solidFill>
                <a:latin typeface="Times New Roman"/>
                <a:ea typeface="Times New Roman"/>
                <a:cs typeface="Times New Roman"/>
                <a:sym typeface="Times New Roman"/>
              </a:rPr>
              <a:t>Bits - 15 to 8: </a:t>
            </a:r>
            <a:r>
              <a:rPr b="0" i="0" lang="en-IN" sz="1800" u="none" cap="none" strike="noStrike">
                <a:solidFill>
                  <a:schemeClr val="dk1"/>
                </a:solidFill>
                <a:latin typeface="Times New Roman"/>
                <a:ea typeface="Times New Roman"/>
                <a:cs typeface="Times New Roman"/>
                <a:sym typeface="Times New Roman"/>
              </a:rPr>
              <a:t>(CLKDIV)- PCLK is divided by (this value + 1) to get ADC clock, which</a:t>
            </a:r>
            <a:r>
              <a:rPr b="1" i="0" lang="en-IN" sz="1800" u="none" cap="none" strike="noStrike">
                <a:solidFill>
                  <a:schemeClr val="dk1"/>
                </a:solidFill>
                <a:latin typeface="Times New Roman"/>
                <a:ea typeface="Times New Roman"/>
                <a:cs typeface="Times New Roman"/>
                <a:sym typeface="Times New Roman"/>
              </a:rPr>
              <a:t> </a:t>
            </a:r>
            <a:r>
              <a:rPr b="0" i="0" lang="en-IN" sz="1800" u="none" cap="none" strike="noStrike">
                <a:solidFill>
                  <a:schemeClr val="dk1"/>
                </a:solidFill>
                <a:latin typeface="Times New Roman"/>
                <a:ea typeface="Times New Roman"/>
                <a:cs typeface="Times New Roman"/>
                <a:sym typeface="Times New Roman"/>
              </a:rPr>
              <a:t>should be less than or equal to 4.5MHz</a:t>
            </a:r>
            <a:endParaRPr b="0" i="0" sz="105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800"/>
              <a:buFont typeface="Times New Roman"/>
              <a:buNone/>
            </a:pPr>
            <a:r>
              <a:rPr b="1" i="0" lang="en-IN" sz="1800" u="none" cap="none" strike="noStrike">
                <a:solidFill>
                  <a:schemeClr val="dk1"/>
                </a:solidFill>
                <a:latin typeface="Times New Roman"/>
                <a:ea typeface="Times New Roman"/>
                <a:cs typeface="Times New Roman"/>
                <a:sym typeface="Times New Roman"/>
              </a:rPr>
              <a:t>Bits – </a:t>
            </a:r>
            <a:r>
              <a:rPr b="0" i="0" lang="en-IN" sz="1800" u="none" cap="none" strike="noStrike">
                <a:solidFill>
                  <a:schemeClr val="dk1"/>
                </a:solidFill>
                <a:latin typeface="Times New Roman"/>
                <a:ea typeface="Times New Roman"/>
                <a:cs typeface="Times New Roman"/>
                <a:sym typeface="Times New Roman"/>
              </a:rPr>
              <a:t>21 : (PDN) : 1</a:t>
            </a:r>
            <a:r>
              <a:rPr b="1" i="0" lang="en-IN" sz="1800" u="none" cap="none" strike="noStrike">
                <a:solidFill>
                  <a:schemeClr val="dk1"/>
                </a:solidFill>
                <a:latin typeface="Times New Roman"/>
                <a:ea typeface="Times New Roman"/>
                <a:cs typeface="Times New Roman"/>
                <a:sym typeface="Times New Roman"/>
              </a:rPr>
              <a:t> </a:t>
            </a:r>
            <a:r>
              <a:rPr b="0" i="0" lang="en-IN" sz="1800" u="none" cap="none" strike="noStrike">
                <a:solidFill>
                  <a:schemeClr val="dk1"/>
                </a:solidFill>
                <a:latin typeface="Times New Roman"/>
                <a:ea typeface="Times New Roman"/>
                <a:cs typeface="Times New Roman"/>
                <a:sym typeface="Times New Roman"/>
              </a:rPr>
              <a:t>–</a:t>
            </a:r>
            <a:r>
              <a:rPr b="1" i="0" lang="en-IN" sz="1800" u="none" cap="none" strike="noStrike">
                <a:solidFill>
                  <a:schemeClr val="dk1"/>
                </a:solidFill>
                <a:latin typeface="Times New Roman"/>
                <a:ea typeface="Times New Roman"/>
                <a:cs typeface="Times New Roman"/>
                <a:sym typeface="Times New Roman"/>
              </a:rPr>
              <a:t> </a:t>
            </a:r>
            <a:r>
              <a:rPr b="0" i="0" lang="en-IN" sz="1800" u="none" cap="none" strike="noStrike">
                <a:solidFill>
                  <a:schemeClr val="dk1"/>
                </a:solidFill>
                <a:latin typeface="Times New Roman"/>
                <a:ea typeface="Times New Roman"/>
                <a:cs typeface="Times New Roman"/>
                <a:sym typeface="Times New Roman"/>
              </a:rPr>
              <a:t>The ADC is operational , 0</a:t>
            </a:r>
            <a:r>
              <a:rPr b="1" i="0" lang="en-IN" sz="1800" u="none" cap="none" strike="noStrike">
                <a:solidFill>
                  <a:schemeClr val="dk1"/>
                </a:solidFill>
                <a:latin typeface="Times New Roman"/>
                <a:ea typeface="Times New Roman"/>
                <a:cs typeface="Times New Roman"/>
                <a:sym typeface="Times New Roman"/>
              </a:rPr>
              <a:t> </a:t>
            </a:r>
            <a:r>
              <a:rPr b="0" i="0" lang="en-IN" sz="1800" u="none" cap="none" strike="noStrike">
                <a:solidFill>
                  <a:schemeClr val="dk1"/>
                </a:solidFill>
                <a:latin typeface="Times New Roman"/>
                <a:ea typeface="Times New Roman"/>
                <a:cs typeface="Times New Roman"/>
                <a:sym typeface="Times New Roman"/>
              </a:rPr>
              <a:t>–</a:t>
            </a:r>
            <a:r>
              <a:rPr b="1" i="0" lang="en-IN" sz="1800" u="none" cap="none" strike="noStrike">
                <a:solidFill>
                  <a:schemeClr val="dk1"/>
                </a:solidFill>
                <a:latin typeface="Times New Roman"/>
                <a:ea typeface="Times New Roman"/>
                <a:cs typeface="Times New Roman"/>
                <a:sym typeface="Times New Roman"/>
              </a:rPr>
              <a:t> </a:t>
            </a:r>
            <a:r>
              <a:rPr b="0" i="0" lang="en-IN" sz="1800" u="none" cap="none" strike="noStrike">
                <a:solidFill>
                  <a:schemeClr val="dk1"/>
                </a:solidFill>
                <a:latin typeface="Times New Roman"/>
                <a:ea typeface="Times New Roman"/>
                <a:cs typeface="Times New Roman"/>
                <a:sym typeface="Times New Roman"/>
              </a:rPr>
              <a:t>the ADC is in Power Down mode</a:t>
            </a:r>
            <a:endParaRPr b="0" i="0" sz="105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800"/>
              <a:buFont typeface="Times New Roman"/>
              <a:buNone/>
            </a:pPr>
            <a:r>
              <a:rPr b="1" i="0" lang="en-IN" sz="1800" u="none" cap="none" strike="noStrike">
                <a:solidFill>
                  <a:schemeClr val="dk1"/>
                </a:solidFill>
                <a:latin typeface="Times New Roman"/>
                <a:ea typeface="Times New Roman"/>
                <a:cs typeface="Times New Roman"/>
                <a:sym typeface="Times New Roman"/>
              </a:rPr>
              <a:t>Bits – 26 to 24 : 001 </a:t>
            </a:r>
            <a:r>
              <a:rPr b="0" i="0" lang="en-IN" sz="1800" u="none" cap="none" strike="noStrike">
                <a:solidFill>
                  <a:schemeClr val="dk1"/>
                </a:solidFill>
                <a:latin typeface="Times New Roman"/>
                <a:ea typeface="Times New Roman"/>
                <a:cs typeface="Times New Roman"/>
                <a:sym typeface="Times New Roman"/>
              </a:rPr>
              <a:t>Start Conversion Now</a:t>
            </a:r>
            <a:endParaRPr b="0" i="0" sz="105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800"/>
              <a:buFont typeface="Times New Roman"/>
              <a:buNone/>
            </a:pPr>
            <a:r>
              <a:rPr b="1" i="0" lang="en-IN" sz="1800" u="none" cap="none" strike="noStrike">
                <a:solidFill>
                  <a:schemeClr val="dk1"/>
                </a:solidFill>
                <a:latin typeface="Times New Roman"/>
                <a:ea typeface="Times New Roman"/>
                <a:cs typeface="Times New Roman"/>
                <a:sym typeface="Times New Roman"/>
              </a:rPr>
              <a:t>( Note: Unused/reserved bits should not be written with 1 )</a:t>
            </a:r>
            <a:endParaRPr b="0" i="0" sz="105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800"/>
              <a:buFont typeface="Garamond"/>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73"/>
          <p:cNvSpPr/>
          <p:nvPr/>
        </p:nvSpPr>
        <p:spPr>
          <a:xfrm>
            <a:off x="1520890" y="773182"/>
            <a:ext cx="4826962" cy="646331"/>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r>
              <a:rPr b="1" i="0" lang="en-IN" sz="1800" u="none" cap="none" strike="noStrike">
                <a:solidFill>
                  <a:schemeClr val="dk1"/>
                </a:solidFill>
                <a:latin typeface="Arial"/>
                <a:ea typeface="Arial"/>
                <a:cs typeface="Arial"/>
                <a:sym typeface="Arial"/>
              </a:rPr>
              <a:t>ADC Global Data Register (32 bit Register)</a:t>
            </a:r>
            <a:endParaRPr b="0" i="0" sz="105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800"/>
              <a:buFont typeface="Garamond"/>
              <a:buNone/>
            </a:pPr>
            <a:r>
              <a:t/>
            </a:r>
            <a:endParaRPr b="0" i="0" sz="1800" u="none" cap="none" strike="noStrike">
              <a:solidFill>
                <a:schemeClr val="dk1"/>
              </a:solidFill>
              <a:latin typeface="Arial"/>
              <a:ea typeface="Arial"/>
              <a:cs typeface="Arial"/>
              <a:sym typeface="Arial"/>
            </a:endParaRPr>
          </a:p>
        </p:txBody>
      </p:sp>
      <p:pic>
        <p:nvPicPr>
          <p:cNvPr id="498" name="Google Shape;498;p73"/>
          <p:cNvPicPr preferRelativeResize="0"/>
          <p:nvPr/>
        </p:nvPicPr>
        <p:blipFill rotWithShape="1">
          <a:blip r:embed="rId3">
            <a:alphaModFix/>
          </a:blip>
          <a:srcRect b="0" l="0" r="0" t="0"/>
          <a:stretch/>
        </p:blipFill>
        <p:spPr>
          <a:xfrm>
            <a:off x="1520890" y="1104612"/>
            <a:ext cx="7226559" cy="994904"/>
          </a:xfrm>
          <a:prstGeom prst="rect">
            <a:avLst/>
          </a:prstGeom>
          <a:noFill/>
          <a:ln>
            <a:noFill/>
          </a:ln>
        </p:spPr>
      </p:pic>
      <p:sp>
        <p:nvSpPr>
          <p:cNvPr id="499" name="Google Shape;499;p73"/>
          <p:cNvSpPr/>
          <p:nvPr/>
        </p:nvSpPr>
        <p:spPr>
          <a:xfrm>
            <a:off x="1520890" y="1324947"/>
            <a:ext cx="12192000" cy="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Garamond"/>
              <a:ea typeface="Garamond"/>
              <a:cs typeface="Garamond"/>
              <a:sym typeface="Garamond"/>
            </a:endParaRPr>
          </a:p>
        </p:txBody>
      </p:sp>
      <p:sp>
        <p:nvSpPr>
          <p:cNvPr id="500" name="Google Shape;500;p73"/>
          <p:cNvSpPr txBox="1"/>
          <p:nvPr/>
        </p:nvSpPr>
        <p:spPr>
          <a:xfrm>
            <a:off x="1260798" y="2574342"/>
            <a:ext cx="9516059" cy="453009"/>
          </a:xfrm>
          <a:prstGeom prst="rect">
            <a:avLst/>
          </a:prstGeom>
          <a:noFill/>
          <a:ln>
            <a:noFill/>
          </a:ln>
        </p:spPr>
        <p:txBody>
          <a:bodyPr anchorCtr="0" anchor="t" bIns="45700" lIns="91425" spcFirstLastPara="1" rIns="91425" wrap="square" tIns="45700">
            <a:spAutoFit/>
          </a:bodyPr>
          <a:lstStyle/>
          <a:p>
            <a:pPr indent="0" lvl="0" marL="228600" marR="3810" rtl="0" algn="just">
              <a:lnSpc>
                <a:spcPct val="145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This register contains the ADC's DONE bit and the result of the most recent A/D conversion.</a:t>
            </a:r>
            <a:endParaRPr b="0" i="0" sz="1200" u="none" cap="none" strike="noStrike">
              <a:solidFill>
                <a:schemeClr val="dk1"/>
              </a:solidFill>
              <a:latin typeface="Calibri"/>
              <a:ea typeface="Calibri"/>
              <a:cs typeface="Calibri"/>
              <a:sym typeface="Calibri"/>
            </a:endParaRPr>
          </a:p>
        </p:txBody>
      </p:sp>
      <p:sp>
        <p:nvSpPr>
          <p:cNvPr id="501" name="Google Shape;501;p73"/>
          <p:cNvSpPr txBox="1"/>
          <p:nvPr/>
        </p:nvSpPr>
        <p:spPr>
          <a:xfrm>
            <a:off x="1350605" y="3460778"/>
            <a:ext cx="9426251" cy="1836400"/>
          </a:xfrm>
          <a:prstGeom prst="rect">
            <a:avLst/>
          </a:prstGeom>
          <a:noFill/>
          <a:ln>
            <a:noFill/>
          </a:ln>
        </p:spPr>
        <p:txBody>
          <a:bodyPr anchorCtr="0" anchor="t" bIns="45700" lIns="91425" spcFirstLastPara="1" rIns="91425" wrap="square" tIns="45700">
            <a:spAutoFit/>
          </a:bodyPr>
          <a:lstStyle/>
          <a:p>
            <a:pPr indent="0" lvl="0" marL="22860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Times New Roman"/>
                <a:ea typeface="Times New Roman"/>
                <a:cs typeface="Times New Roman"/>
                <a:sym typeface="Times New Roman"/>
              </a:rPr>
              <a:t>Bit	5:0	- </a:t>
            </a:r>
            <a:r>
              <a:rPr b="0" i="0" lang="en-IN" sz="1800" u="none" cap="none" strike="noStrike">
                <a:solidFill>
                  <a:schemeClr val="dk1"/>
                </a:solidFill>
                <a:latin typeface="Times New Roman"/>
                <a:ea typeface="Times New Roman"/>
                <a:cs typeface="Times New Roman"/>
                <a:sym typeface="Times New Roman"/>
              </a:rPr>
              <a:t>Reserved</a:t>
            </a:r>
            <a:endParaRPr b="0" i="0" sz="1200" u="none" cap="none" strike="noStrike">
              <a:solidFill>
                <a:schemeClr val="dk1"/>
              </a:solidFill>
              <a:latin typeface="Calibri"/>
              <a:ea typeface="Calibri"/>
              <a:cs typeface="Calibri"/>
              <a:sym typeface="Calibri"/>
            </a:endParaRPr>
          </a:p>
          <a:p>
            <a:pPr indent="0" lvl="0" marL="0" marR="0" rtl="0" algn="l">
              <a:lnSpc>
                <a:spcPct val="57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2860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Times New Roman"/>
                <a:ea typeface="Times New Roman"/>
                <a:cs typeface="Times New Roman"/>
                <a:sym typeface="Times New Roman"/>
              </a:rPr>
              <a:t>Bits 15:6 </a:t>
            </a:r>
            <a:r>
              <a:rPr b="0" i="0" lang="en-IN" sz="1800" u="none" cap="none" strike="noStrike">
                <a:solidFill>
                  <a:schemeClr val="dk1"/>
                </a:solidFill>
                <a:latin typeface="Times New Roman"/>
                <a:ea typeface="Times New Roman"/>
                <a:cs typeface="Times New Roman"/>
                <a:sym typeface="Times New Roman"/>
              </a:rPr>
              <a:t>- Result ,when DONE bit is set to 1, this field contains 10 bit ADC  result  0  to</a:t>
            </a:r>
            <a:endParaRPr b="0" i="0" sz="1200" u="none" cap="none" strike="noStrike">
              <a:solidFill>
                <a:schemeClr val="dk1"/>
              </a:solidFill>
              <a:latin typeface="Calibri"/>
              <a:ea typeface="Calibri"/>
              <a:cs typeface="Calibri"/>
              <a:sym typeface="Calibri"/>
            </a:endParaRPr>
          </a:p>
          <a:p>
            <a:pPr indent="0" lvl="0" marL="0" marR="0" rtl="0" algn="l">
              <a:lnSpc>
                <a:spcPct val="57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286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1023, correspond to 0V to 3.3V ( Vref )</a:t>
            </a:r>
            <a:endParaRPr b="0" i="0" sz="1200" u="none" cap="none" strike="noStrike">
              <a:solidFill>
                <a:schemeClr val="dk1"/>
              </a:solidFill>
              <a:latin typeface="Calibri"/>
              <a:ea typeface="Calibri"/>
              <a:cs typeface="Calibri"/>
              <a:sym typeface="Calibri"/>
            </a:endParaRPr>
          </a:p>
          <a:p>
            <a:pPr indent="0" lvl="0" marL="0" marR="0" rtl="0" algn="l">
              <a:lnSpc>
                <a:spcPct val="57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2860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Times New Roman"/>
                <a:ea typeface="Times New Roman"/>
                <a:cs typeface="Times New Roman"/>
                <a:sym typeface="Times New Roman"/>
              </a:rPr>
              <a:t>Bit 31 - DONE</a:t>
            </a:r>
            <a:r>
              <a:rPr b="0" i="0" lang="en-IN" sz="1800" u="none" cap="none" strike="noStrike">
                <a:solidFill>
                  <a:schemeClr val="dk1"/>
                </a:solidFill>
                <a:latin typeface="Times New Roman"/>
                <a:ea typeface="Times New Roman"/>
                <a:cs typeface="Times New Roman"/>
                <a:sym typeface="Times New Roman"/>
              </a:rPr>
              <a:t>, This bit set to 1, when conversion completes, It is cleared when this</a:t>
            </a:r>
            <a:endParaRPr b="0" i="0" sz="1200" u="none" cap="none" strike="noStrike">
              <a:solidFill>
                <a:schemeClr val="dk1"/>
              </a:solidFill>
              <a:latin typeface="Calibri"/>
              <a:ea typeface="Calibri"/>
              <a:cs typeface="Calibri"/>
              <a:sym typeface="Calibri"/>
            </a:endParaRPr>
          </a:p>
          <a:p>
            <a:pPr indent="0" lvl="0" marL="0" marR="0" rtl="0" algn="l">
              <a:lnSpc>
                <a:spcPct val="57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286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register is read and when the AD0CR is written</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pic>
        <p:nvPicPr>
          <p:cNvPr id="506" name="Google Shape;506;p74"/>
          <p:cNvPicPr preferRelativeResize="0"/>
          <p:nvPr/>
        </p:nvPicPr>
        <p:blipFill rotWithShape="1">
          <a:blip r:embed="rId3">
            <a:alphaModFix/>
          </a:blip>
          <a:srcRect b="0" l="0" r="0" t="0"/>
          <a:stretch/>
        </p:blipFill>
        <p:spPr>
          <a:xfrm>
            <a:off x="2421391" y="261397"/>
            <a:ext cx="6200094" cy="6335205"/>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75"/>
          <p:cNvSpPr txBox="1"/>
          <p:nvPr/>
        </p:nvSpPr>
        <p:spPr>
          <a:xfrm>
            <a:off x="1052027" y="753061"/>
            <a:ext cx="6116216" cy="400110"/>
          </a:xfrm>
          <a:prstGeom prst="rect">
            <a:avLst/>
          </a:prstGeom>
          <a:noFill/>
          <a:ln>
            <a:noFill/>
          </a:ln>
        </p:spPr>
        <p:txBody>
          <a:bodyPr anchorCtr="0" anchor="t" bIns="45700" lIns="91425" spcFirstLastPara="1" rIns="91425" wrap="square" tIns="45700">
            <a:spAutoFit/>
          </a:bodyPr>
          <a:lstStyle/>
          <a:p>
            <a:pPr indent="0" lvl="0" marL="228600" marR="0" rtl="0" algn="l">
              <a:lnSpc>
                <a:spcPct val="100000"/>
              </a:lnSpc>
              <a:spcBef>
                <a:spcPts val="0"/>
              </a:spcBef>
              <a:spcAft>
                <a:spcPts val="0"/>
              </a:spcAft>
              <a:buClr>
                <a:srgbClr val="000000"/>
              </a:buClr>
              <a:buSzPts val="2000"/>
              <a:buFont typeface="Arial"/>
              <a:buNone/>
            </a:pPr>
            <a:r>
              <a:rPr b="1" i="0" lang="en-IN" sz="2000" u="none" cap="none" strike="noStrike">
                <a:solidFill>
                  <a:schemeClr val="dk1"/>
                </a:solidFill>
                <a:latin typeface="Times New Roman"/>
                <a:ea typeface="Times New Roman"/>
                <a:cs typeface="Times New Roman"/>
                <a:sym typeface="Times New Roman"/>
              </a:rPr>
              <a:t>Program Steps to Read Analog Input :</a:t>
            </a:r>
            <a:endParaRPr b="0" i="0" sz="1400" u="none" cap="none" strike="noStrike">
              <a:solidFill>
                <a:schemeClr val="dk1"/>
              </a:solidFill>
              <a:latin typeface="Calibri"/>
              <a:ea typeface="Calibri"/>
              <a:cs typeface="Calibri"/>
              <a:sym typeface="Calibri"/>
            </a:endParaRPr>
          </a:p>
        </p:txBody>
      </p:sp>
      <p:sp>
        <p:nvSpPr>
          <p:cNvPr id="512" name="Google Shape;512;p75"/>
          <p:cNvSpPr txBox="1"/>
          <p:nvPr/>
        </p:nvSpPr>
        <p:spPr>
          <a:xfrm>
            <a:off x="1250302" y="1483567"/>
            <a:ext cx="8957388" cy="4802533"/>
          </a:xfrm>
          <a:prstGeom prst="rect">
            <a:avLst/>
          </a:prstGeom>
          <a:noFill/>
          <a:ln>
            <a:noFill/>
          </a:ln>
        </p:spPr>
        <p:txBody>
          <a:bodyPr anchorCtr="0" anchor="t" bIns="45700" lIns="91425" spcFirstLastPara="1" rIns="91425" wrap="square" tIns="45700">
            <a:spAutoFit/>
          </a:bodyPr>
          <a:lstStyle/>
          <a:p>
            <a:pPr indent="-342900" lvl="0" marL="342900" marR="3810" rtl="0" algn="l">
              <a:lnSpc>
                <a:spcPct val="97000"/>
              </a:lnSpc>
              <a:spcBef>
                <a:spcPts val="0"/>
              </a:spcBef>
              <a:spcAft>
                <a:spcPts val="0"/>
              </a:spcAft>
              <a:buClr>
                <a:schemeClr val="dk1"/>
              </a:buClr>
              <a:buSzPts val="2000"/>
              <a:buFont typeface="Garamond"/>
              <a:buAutoNum type="arabicPeriod"/>
            </a:pPr>
            <a:r>
              <a:rPr b="0" i="0" lang="en-IN" sz="2000" u="none" cap="none" strike="noStrike">
                <a:solidFill>
                  <a:schemeClr val="dk1"/>
                </a:solidFill>
                <a:latin typeface="Times New Roman"/>
                <a:ea typeface="Times New Roman"/>
                <a:cs typeface="Times New Roman"/>
                <a:sym typeface="Times New Roman"/>
              </a:rPr>
              <a:t>Select the analog input pin (1 to 6 of ADC0 or 0 to 7 of ADC1) and configure the pin as Analog input using PINSEL register</a:t>
            </a:r>
            <a:endParaRPr b="0" i="0" sz="1400" u="none" cap="none" strike="noStrike">
              <a:solidFill>
                <a:schemeClr val="dk1"/>
              </a:solidFill>
              <a:latin typeface="Times New Roman"/>
              <a:ea typeface="Times New Roman"/>
              <a:cs typeface="Times New Roman"/>
              <a:sym typeface="Times New Roman"/>
            </a:endParaRPr>
          </a:p>
          <a:p>
            <a:pPr indent="0" lvl="0" marL="0" marR="0" rtl="0" algn="l">
              <a:lnSpc>
                <a:spcPct val="50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Times New Roman"/>
              <a:ea typeface="Times New Roman"/>
              <a:cs typeface="Times New Roman"/>
              <a:sym typeface="Times New Roman"/>
            </a:endParaRPr>
          </a:p>
          <a:p>
            <a:pPr indent="-457200" lvl="0" marL="457200" marR="0" rtl="0" algn="l">
              <a:lnSpc>
                <a:spcPct val="100000"/>
              </a:lnSpc>
              <a:spcBef>
                <a:spcPts val="0"/>
              </a:spcBef>
              <a:spcAft>
                <a:spcPts val="0"/>
              </a:spcAft>
              <a:buClr>
                <a:schemeClr val="dk1"/>
              </a:buClr>
              <a:buSzPts val="2000"/>
              <a:buFont typeface="Garamond"/>
              <a:buAutoNum type="arabicPeriod" startAt="2"/>
            </a:pPr>
            <a:r>
              <a:rPr b="0" i="0" lang="en-IN" sz="2000" u="none" cap="none" strike="noStrike">
                <a:solidFill>
                  <a:schemeClr val="dk1"/>
                </a:solidFill>
                <a:latin typeface="Times New Roman"/>
                <a:ea typeface="Times New Roman"/>
                <a:cs typeface="Times New Roman"/>
                <a:sym typeface="Times New Roman"/>
              </a:rPr>
              <a:t>Write to ADC control Register:</a:t>
            </a:r>
            <a:endParaRPr b="0" i="0" sz="1400" u="none" cap="none" strike="noStrike">
              <a:solidFill>
                <a:schemeClr val="dk1"/>
              </a:solidFill>
              <a:latin typeface="Times New Roman"/>
              <a:ea typeface="Times New Roman"/>
              <a:cs typeface="Times New Roman"/>
              <a:sym typeface="Times New Roman"/>
            </a:endParaRPr>
          </a:p>
          <a:p>
            <a:pPr indent="-285750" lvl="1" marL="742950" marR="0" rtl="0" algn="l">
              <a:lnSpc>
                <a:spcPct val="100000"/>
              </a:lnSpc>
              <a:spcBef>
                <a:spcPts val="0"/>
              </a:spcBef>
              <a:spcAft>
                <a:spcPts val="0"/>
              </a:spcAft>
              <a:buClr>
                <a:schemeClr val="dk1"/>
              </a:buClr>
              <a:buSzPts val="2000"/>
              <a:buFont typeface="Noto Sans Symbols"/>
              <a:buChar char="−"/>
            </a:pPr>
            <a:r>
              <a:rPr b="0" i="0" lang="en-IN" sz="2000" u="none" cap="none" strike="noStrike">
                <a:solidFill>
                  <a:schemeClr val="dk1"/>
                </a:solidFill>
                <a:latin typeface="Times New Roman"/>
                <a:ea typeface="Times New Roman"/>
                <a:cs typeface="Times New Roman"/>
                <a:sym typeface="Times New Roman"/>
              </a:rPr>
              <a:t>Make ADC operational (set the Bit 21)</a:t>
            </a:r>
            <a:endParaRPr b="0" i="0" sz="1400" u="none" cap="none" strike="noStrike">
              <a:solidFill>
                <a:schemeClr val="dk1"/>
              </a:solidFill>
              <a:latin typeface="Times New Roman"/>
              <a:ea typeface="Times New Roman"/>
              <a:cs typeface="Times New Roman"/>
              <a:sym typeface="Times New Roman"/>
            </a:endParaRPr>
          </a:p>
          <a:p>
            <a:pPr indent="-285750" lvl="1" marL="742950" marR="0" rtl="0" algn="l">
              <a:lnSpc>
                <a:spcPct val="100000"/>
              </a:lnSpc>
              <a:spcBef>
                <a:spcPts val="0"/>
              </a:spcBef>
              <a:spcAft>
                <a:spcPts val="0"/>
              </a:spcAft>
              <a:buClr>
                <a:schemeClr val="dk1"/>
              </a:buClr>
              <a:buSzPts val="2000"/>
              <a:buFont typeface="Noto Sans Symbols"/>
              <a:buChar char="−"/>
            </a:pPr>
            <a:r>
              <a:rPr b="0" i="0" lang="en-IN" sz="2000" u="none" cap="none" strike="noStrike">
                <a:solidFill>
                  <a:schemeClr val="dk1"/>
                </a:solidFill>
                <a:latin typeface="Times New Roman"/>
                <a:ea typeface="Times New Roman"/>
                <a:cs typeface="Times New Roman"/>
                <a:sym typeface="Times New Roman"/>
              </a:rPr>
              <a:t>Select the channel(set any one bit of Bit0 to Bit7 – for AD0 to AD7)</a:t>
            </a:r>
            <a:endParaRPr b="0" i="0" sz="1400" u="none" cap="none" strike="noStrike">
              <a:solidFill>
                <a:schemeClr val="dk1"/>
              </a:solidFill>
              <a:latin typeface="Times New Roman"/>
              <a:ea typeface="Times New Roman"/>
              <a:cs typeface="Times New Roman"/>
              <a:sym typeface="Times New Roman"/>
            </a:endParaRPr>
          </a:p>
          <a:p>
            <a:pPr indent="-285750" lvl="1" marL="742950" marR="0" rtl="0" algn="l">
              <a:lnSpc>
                <a:spcPct val="100000"/>
              </a:lnSpc>
              <a:spcBef>
                <a:spcPts val="0"/>
              </a:spcBef>
              <a:spcAft>
                <a:spcPts val="0"/>
              </a:spcAft>
              <a:buClr>
                <a:schemeClr val="dk1"/>
              </a:buClr>
              <a:buSzPts val="2000"/>
              <a:buFont typeface="Noto Sans Symbols"/>
              <a:buChar char="−"/>
            </a:pPr>
            <a:r>
              <a:rPr b="0" i="0" lang="en-IN" sz="2000" u="none" cap="none" strike="noStrike">
                <a:solidFill>
                  <a:schemeClr val="dk1"/>
                </a:solidFill>
                <a:latin typeface="Times New Roman"/>
                <a:ea typeface="Times New Roman"/>
                <a:cs typeface="Times New Roman"/>
                <a:sym typeface="Times New Roman"/>
              </a:rPr>
              <a:t>Issue SOC signal (set 001 on bits : 26 25 24)</a:t>
            </a:r>
            <a:endParaRPr b="0" i="0" sz="1400" u="none" cap="none" strike="noStrike">
              <a:solidFill>
                <a:schemeClr val="dk1"/>
              </a:solidFill>
              <a:latin typeface="Times New Roman"/>
              <a:ea typeface="Times New Roman"/>
              <a:cs typeface="Times New Roman"/>
              <a:sym typeface="Times New Roman"/>
            </a:endParaRPr>
          </a:p>
          <a:p>
            <a:pPr indent="0" lvl="0" marL="685800" marR="0" rtl="0" algn="l">
              <a:lnSpc>
                <a:spcPct val="10000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Example: select AD0.1</a:t>
            </a:r>
            <a:endParaRPr b="0" i="0" sz="1400" u="none" cap="none" strike="noStrike">
              <a:solidFill>
                <a:schemeClr val="dk1"/>
              </a:solidFill>
              <a:latin typeface="Times New Roman"/>
              <a:ea typeface="Times New Roman"/>
              <a:cs typeface="Times New Roman"/>
              <a:sym typeface="Times New Roman"/>
            </a:endParaRPr>
          </a:p>
          <a:p>
            <a:pPr indent="0" lvl="0" marL="685800" marR="0" rtl="0" algn="l">
              <a:lnSpc>
                <a:spcPct val="10000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AD0CR = (1 &lt;&lt; 1)  | (1 &lt;&lt; 21)  | (1&lt;&lt;24) ; // assuming other bits are zero</a:t>
            </a:r>
            <a:endParaRPr b="0" i="0" sz="1400" u="none" cap="none" strike="noStrike">
              <a:solidFill>
                <a:schemeClr val="dk1"/>
              </a:solidFill>
              <a:latin typeface="Times New Roman"/>
              <a:ea typeface="Times New Roman"/>
              <a:cs typeface="Times New Roman"/>
              <a:sym typeface="Times New Roman"/>
            </a:endParaRPr>
          </a:p>
          <a:p>
            <a:pPr indent="0" lvl="0" marL="0" marR="0" rtl="0" algn="l">
              <a:lnSpc>
                <a:spcPct val="300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Times New Roman"/>
              <a:ea typeface="Times New Roman"/>
              <a:cs typeface="Times New Roman"/>
              <a:sym typeface="Times New Roman"/>
            </a:endParaRPr>
          </a:p>
          <a:p>
            <a:pPr indent="-457200" lvl="0" marL="457200" marR="1324610" rtl="0" algn="l">
              <a:lnSpc>
                <a:spcPct val="97000"/>
              </a:lnSpc>
              <a:spcBef>
                <a:spcPts val="0"/>
              </a:spcBef>
              <a:spcAft>
                <a:spcPts val="0"/>
              </a:spcAft>
              <a:buClr>
                <a:schemeClr val="dk1"/>
              </a:buClr>
              <a:buSzPts val="2000"/>
              <a:buFont typeface="Garamond"/>
              <a:buAutoNum type="arabicPeriod" startAt="3"/>
            </a:pPr>
            <a:r>
              <a:rPr b="0" i="0" lang="en-IN" sz="2000" u="none" cap="none" strike="noStrike">
                <a:solidFill>
                  <a:schemeClr val="dk1"/>
                </a:solidFill>
                <a:latin typeface="Times New Roman"/>
                <a:ea typeface="Times New Roman"/>
                <a:cs typeface="Times New Roman"/>
                <a:sym typeface="Times New Roman"/>
              </a:rPr>
              <a:t>Check for the conversion to complete, by reading Bit31 of GDR Example: for ADC0</a:t>
            </a:r>
            <a:endParaRPr b="0" i="0" sz="1400" u="none" cap="none" strike="noStrike">
              <a:solidFill>
                <a:schemeClr val="dk1"/>
              </a:solidFill>
              <a:latin typeface="Times New Roman"/>
              <a:ea typeface="Times New Roman"/>
              <a:cs typeface="Times New Roman"/>
              <a:sym typeface="Times New Roman"/>
            </a:endParaRPr>
          </a:p>
          <a:p>
            <a:pPr indent="0" lvl="0" marL="0" marR="0" rtl="0" algn="l">
              <a:lnSpc>
                <a:spcPct val="25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Times New Roman"/>
              <a:ea typeface="Times New Roman"/>
              <a:cs typeface="Times New Roman"/>
              <a:sym typeface="Times New Roman"/>
            </a:endParaRPr>
          </a:p>
          <a:p>
            <a:pPr indent="0" lvl="0" marL="990600" marR="0" rtl="0" algn="l">
              <a:lnSpc>
                <a:spcPct val="10000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while( (AD0GDR &amp; (unsigned long) 1 &lt;&lt; 31) == 0);</a:t>
            </a:r>
            <a:endParaRPr b="0" i="0" sz="1400" u="none" cap="none" strike="noStrike">
              <a:solidFill>
                <a:schemeClr val="dk1"/>
              </a:solidFill>
              <a:latin typeface="Times New Roman"/>
              <a:ea typeface="Times New Roman"/>
              <a:cs typeface="Times New Roman"/>
              <a:sym typeface="Times New Roman"/>
            </a:endParaRPr>
          </a:p>
          <a:p>
            <a:pPr indent="0" lvl="0" marL="0" marR="0" rtl="0" algn="l">
              <a:lnSpc>
                <a:spcPct val="300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Times New Roman"/>
              <a:ea typeface="Times New Roman"/>
              <a:cs typeface="Times New Roman"/>
              <a:sym typeface="Times New Roman"/>
            </a:endParaRPr>
          </a:p>
          <a:p>
            <a:pPr indent="-457200" lvl="0" marL="457200" marR="3810" rtl="0" algn="l">
              <a:lnSpc>
                <a:spcPct val="97000"/>
              </a:lnSpc>
              <a:spcBef>
                <a:spcPts val="0"/>
              </a:spcBef>
              <a:spcAft>
                <a:spcPts val="0"/>
              </a:spcAft>
              <a:buClr>
                <a:schemeClr val="dk1"/>
              </a:buClr>
              <a:buSzPts val="2000"/>
              <a:buFont typeface="Garamond"/>
              <a:buAutoNum type="arabicPeriod" startAt="4"/>
            </a:pPr>
            <a:r>
              <a:rPr b="0" i="0" lang="en-IN" sz="2000" u="none" cap="none" strike="noStrike">
                <a:solidFill>
                  <a:schemeClr val="dk1"/>
                </a:solidFill>
                <a:latin typeface="Times New Roman"/>
                <a:ea typeface="Times New Roman"/>
                <a:cs typeface="Times New Roman"/>
                <a:sym typeface="Times New Roman"/>
              </a:rPr>
              <a:t>Read the Digital output from GDR, after aligning the result to LSB (Bit0) and masking other bits to Zero</a:t>
            </a:r>
            <a:endParaRPr b="0" i="0" sz="1400" u="none" cap="none" strike="noStrike">
              <a:solidFill>
                <a:schemeClr val="dk1"/>
              </a:solidFill>
              <a:latin typeface="Times New Roman"/>
              <a:ea typeface="Times New Roman"/>
              <a:cs typeface="Times New Roman"/>
              <a:sym typeface="Times New Roman"/>
            </a:endParaRPr>
          </a:p>
          <a:p>
            <a:pPr indent="0" lvl="0" marL="0" marR="0" rtl="0" algn="l">
              <a:lnSpc>
                <a:spcPct val="50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Example:</a:t>
            </a:r>
            <a:endParaRPr b="0" i="0" sz="1400" u="none" cap="none" strike="noStrike">
              <a:solidFill>
                <a:schemeClr val="dk1"/>
              </a:solidFill>
              <a:latin typeface="Times New Roman"/>
              <a:ea typeface="Times New Roman"/>
              <a:cs typeface="Times New Roman"/>
              <a:sym typeface="Times New Roman"/>
            </a:endParaRPr>
          </a:p>
          <a:p>
            <a:pPr indent="-228600" lvl="2" marL="1143000" marR="0" rtl="0" algn="l">
              <a:lnSpc>
                <a:spcPct val="100000"/>
              </a:lnSpc>
              <a:spcBef>
                <a:spcPts val="0"/>
              </a:spcBef>
              <a:spcAft>
                <a:spcPts val="0"/>
              </a:spcAft>
              <a:buClr>
                <a:schemeClr val="dk1"/>
              </a:buClr>
              <a:buSzPts val="2000"/>
              <a:buFont typeface="Garamond"/>
              <a:buAutoNum type="romanLcPeriod"/>
            </a:pPr>
            <a:r>
              <a:rPr b="0" i="0" lang="en-IN" sz="2000" u="none" cap="none" strike="noStrike">
                <a:solidFill>
                  <a:schemeClr val="dk1"/>
                </a:solidFill>
                <a:latin typeface="Times New Roman"/>
                <a:ea typeface="Times New Roman"/>
                <a:cs typeface="Times New Roman"/>
                <a:sym typeface="Times New Roman"/>
              </a:rPr>
              <a:t>= (AD0GDR &gt;&gt; 6 ) &amp; 0x3FF ;</a:t>
            </a:r>
            <a:endParaRPr b="0" i="0" sz="1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76"/>
          <p:cNvSpPr txBox="1"/>
          <p:nvPr/>
        </p:nvSpPr>
        <p:spPr>
          <a:xfrm>
            <a:off x="538843" y="549532"/>
            <a:ext cx="10685884" cy="821122"/>
          </a:xfrm>
          <a:prstGeom prst="rect">
            <a:avLst/>
          </a:prstGeom>
          <a:noFill/>
          <a:ln>
            <a:noFill/>
          </a:ln>
        </p:spPr>
        <p:txBody>
          <a:bodyPr anchorCtr="0" anchor="t" bIns="45700" lIns="91425" spcFirstLastPara="1" rIns="91425" wrap="square" tIns="45700">
            <a:spAutoFit/>
          </a:bodyPr>
          <a:lstStyle/>
          <a:p>
            <a:pPr indent="0" lvl="0" marL="457200" marR="0" rtl="0" algn="l">
              <a:lnSpc>
                <a:spcPct val="100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Example Program :</a:t>
            </a:r>
            <a:endParaRPr b="0" i="0" sz="1100" u="none" cap="none" strike="noStrike">
              <a:solidFill>
                <a:schemeClr val="dk1"/>
              </a:solidFill>
              <a:latin typeface="Calibri"/>
              <a:ea typeface="Calibri"/>
              <a:cs typeface="Calibri"/>
              <a:sym typeface="Calibri"/>
            </a:endParaRPr>
          </a:p>
          <a:p>
            <a:pPr indent="0" lvl="0" marL="457200" marR="3810" rtl="0" algn="just">
              <a:lnSpc>
                <a:spcPct val="98000"/>
              </a:lnSpc>
              <a:spcBef>
                <a:spcPts val="0"/>
              </a:spcBef>
              <a:spcAft>
                <a:spcPts val="0"/>
              </a:spcAft>
              <a:buClr>
                <a:srgbClr val="000000"/>
              </a:buClr>
              <a:buSzPts val="1600"/>
              <a:buFont typeface="Arial"/>
              <a:buNone/>
            </a:pPr>
            <a:r>
              <a:rPr b="1" i="0" lang="en-IN" sz="1600" u="none" cap="none" strike="noStrike">
                <a:solidFill>
                  <a:schemeClr val="dk1"/>
                </a:solidFill>
                <a:latin typeface="Times New Roman"/>
                <a:ea typeface="Times New Roman"/>
                <a:cs typeface="Times New Roman"/>
                <a:sym typeface="Times New Roman"/>
              </a:rPr>
              <a:t>LDR (Light Dependant Resistor ) / PhotoDiode is connected to P0.28 and LED is connected to P0.21, Read the Light intensity. Make the LED on whenever there is less/no light.</a:t>
            </a:r>
            <a:endParaRPr b="0" i="0" sz="1100" u="none" cap="none" strike="noStrike">
              <a:solidFill>
                <a:schemeClr val="dk1"/>
              </a:solidFill>
              <a:latin typeface="Calibri"/>
              <a:ea typeface="Calibri"/>
              <a:cs typeface="Calibri"/>
              <a:sym typeface="Calibri"/>
            </a:endParaRPr>
          </a:p>
        </p:txBody>
      </p:sp>
      <p:sp>
        <p:nvSpPr>
          <p:cNvPr id="518" name="Google Shape;518;p76"/>
          <p:cNvSpPr txBox="1"/>
          <p:nvPr/>
        </p:nvSpPr>
        <p:spPr>
          <a:xfrm>
            <a:off x="632150" y="1235883"/>
            <a:ext cx="7588120" cy="5622117"/>
          </a:xfrm>
          <a:prstGeom prst="rect">
            <a:avLst/>
          </a:prstGeom>
          <a:noFill/>
          <a:ln>
            <a:noFill/>
          </a:ln>
        </p:spPr>
        <p:txBody>
          <a:bodyPr anchorCtr="0" anchor="t" bIns="45700" lIns="91425" spcFirstLastPara="1" rIns="91425" wrap="square" tIns="45700">
            <a:spAutoFit/>
          </a:bodyPr>
          <a:lstStyle/>
          <a:p>
            <a:pPr indent="0" lvl="0" marL="4572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#include &lt;lpc214x.h&gt;</a:t>
            </a:r>
            <a:endParaRPr b="0" i="0" sz="11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#define LED_ON  IO0SET  = 1 &lt;&lt; 21</a:t>
            </a:r>
            <a:endParaRPr b="0" i="0" sz="11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#define LED_OFF IO0CLR = 1 &lt;&lt; 21</a:t>
            </a:r>
            <a:endParaRPr b="0" i="0" sz="11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int main()</a:t>
            </a:r>
            <a:endParaRPr b="0" i="0" sz="11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a:t>
            </a:r>
            <a:endParaRPr b="0" i="0" sz="1100" u="none" cap="none" strike="noStrike">
              <a:solidFill>
                <a:schemeClr val="dk1"/>
              </a:solidFill>
              <a:latin typeface="Calibri"/>
              <a:ea typeface="Calibri"/>
              <a:cs typeface="Calibri"/>
              <a:sym typeface="Calibri"/>
            </a:endParaRPr>
          </a:p>
          <a:p>
            <a:pPr indent="0" lvl="0" marL="0" marR="0" rtl="0" algn="l">
              <a:lnSpc>
                <a:spcPct val="454"/>
              </a:lnSpc>
              <a:spcBef>
                <a:spcPts val="0"/>
              </a:spcBef>
              <a:spcAft>
                <a:spcPts val="0"/>
              </a:spcAft>
              <a:buClr>
                <a:srgbClr val="000000"/>
              </a:buClr>
              <a:buSzPts val="1100"/>
              <a:buFont typeface="Arial"/>
              <a:buNone/>
            </a:pPr>
            <a:r>
              <a:rPr b="0" i="0" lang="en-IN" sz="1100" u="none" cap="none" strike="noStrike">
                <a:solidFill>
                  <a:schemeClr val="dk1"/>
                </a:solidFill>
                <a:latin typeface="Times New Roman"/>
                <a:ea typeface="Times New Roman"/>
                <a:cs typeface="Times New Roman"/>
                <a:sym typeface="Times New Roman"/>
              </a:rPr>
              <a:t> </a:t>
            </a:r>
            <a:endParaRPr b="0" i="0" sz="11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unsigned int i;</a:t>
            </a:r>
            <a:endParaRPr b="0" i="0" sz="1100" u="none" cap="none" strike="noStrike">
              <a:solidFill>
                <a:schemeClr val="dk1"/>
              </a:solidFill>
              <a:latin typeface="Calibri"/>
              <a:ea typeface="Calibri"/>
              <a:cs typeface="Calibri"/>
              <a:sym typeface="Calibri"/>
            </a:endParaRPr>
          </a:p>
          <a:p>
            <a:pPr indent="0" lvl="0" marL="0" marR="0" rtl="0" algn="l">
              <a:lnSpc>
                <a:spcPct val="125454"/>
              </a:lnSpc>
              <a:spcBef>
                <a:spcPts val="0"/>
              </a:spcBef>
              <a:spcAft>
                <a:spcPts val="0"/>
              </a:spcAft>
              <a:buClr>
                <a:srgbClr val="000000"/>
              </a:buClr>
              <a:buSzPts val="1100"/>
              <a:buFont typeface="Arial"/>
              <a:buNone/>
            </a:pPr>
            <a:r>
              <a:rPr b="0" i="0" lang="en-IN" sz="1100" u="none" cap="none" strike="noStrike">
                <a:solidFill>
                  <a:schemeClr val="dk1"/>
                </a:solidFill>
                <a:latin typeface="Times New Roman"/>
                <a:ea typeface="Times New Roman"/>
                <a:cs typeface="Times New Roman"/>
                <a:sym typeface="Times New Roman"/>
              </a:rPr>
              <a:t> </a:t>
            </a:r>
            <a:endParaRPr b="0" i="0" sz="11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IO0DIR = (1 &lt;&lt; 21) ;  // P0.21-o/p</a:t>
            </a:r>
            <a:endParaRPr b="0" i="0" sz="11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PINSEL1 = 1 &lt;&lt; 24;  // P0.28 AS AD0.1(01)</a:t>
            </a:r>
            <a:endParaRPr b="0" i="0" sz="11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LED_ON;</a:t>
            </a:r>
            <a:endParaRPr b="0" i="0" sz="11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do</a:t>
            </a:r>
            <a:endParaRPr b="0" i="0" sz="11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a:t>
            </a:r>
            <a:endParaRPr b="0" i="0" sz="1100" u="none" cap="none" strike="noStrike">
              <a:solidFill>
                <a:schemeClr val="dk1"/>
              </a:solidFill>
              <a:latin typeface="Calibri"/>
              <a:ea typeface="Calibri"/>
              <a:cs typeface="Calibri"/>
              <a:sym typeface="Calibri"/>
            </a:endParaRPr>
          </a:p>
          <a:p>
            <a:pPr indent="0" lvl="0" marL="13716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AD0CR=(1&lt;&lt;1|1&lt;&lt;21|1&lt;&lt;24);</a:t>
            </a:r>
            <a:endParaRPr b="0" i="0" sz="1100" u="none" cap="none" strike="noStrike">
              <a:solidFill>
                <a:schemeClr val="dk1"/>
              </a:solidFill>
              <a:latin typeface="Calibri"/>
              <a:ea typeface="Calibri"/>
              <a:cs typeface="Calibri"/>
              <a:sym typeface="Calibri"/>
            </a:endParaRPr>
          </a:p>
          <a:p>
            <a:pPr indent="0" lvl="0" marL="0" marR="0" rtl="0" algn="l">
              <a:lnSpc>
                <a:spcPct val="5454"/>
              </a:lnSpc>
              <a:spcBef>
                <a:spcPts val="0"/>
              </a:spcBef>
              <a:spcAft>
                <a:spcPts val="0"/>
              </a:spcAft>
              <a:buClr>
                <a:srgbClr val="000000"/>
              </a:buClr>
              <a:buSzPts val="1100"/>
              <a:buFont typeface="Arial"/>
              <a:buNone/>
            </a:pPr>
            <a:r>
              <a:rPr b="0" i="0" lang="en-IN" sz="1100" u="none" cap="none" strike="noStrike">
                <a:solidFill>
                  <a:schemeClr val="dk1"/>
                </a:solidFill>
                <a:latin typeface="Times New Roman"/>
                <a:ea typeface="Times New Roman"/>
                <a:cs typeface="Times New Roman"/>
                <a:sym typeface="Times New Roman"/>
              </a:rPr>
              <a:t> </a:t>
            </a:r>
            <a:endParaRPr b="0" i="0" sz="1100" u="none" cap="none" strike="noStrike">
              <a:solidFill>
                <a:schemeClr val="dk1"/>
              </a:solidFill>
              <a:latin typeface="Calibri"/>
              <a:ea typeface="Calibri"/>
              <a:cs typeface="Calibri"/>
              <a:sym typeface="Calibri"/>
            </a:endParaRPr>
          </a:p>
          <a:p>
            <a:pPr indent="0" lvl="0" marL="1371600" marR="105791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While ( (AD0GDR &amp; (unsigned long) 1 &lt;&lt; 31) == 0); </a:t>
            </a:r>
            <a:endParaRPr b="0" i="0" sz="1400" u="none" cap="none" strike="noStrike">
              <a:solidFill>
                <a:srgbClr val="000000"/>
              </a:solidFill>
              <a:latin typeface="Arial"/>
              <a:ea typeface="Arial"/>
              <a:cs typeface="Arial"/>
              <a:sym typeface="Arial"/>
            </a:endParaRPr>
          </a:p>
          <a:p>
            <a:pPr indent="0" lvl="0" marL="1371600" marR="105791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i = (AD0GDR &gt;&gt; 6 ) &amp; 0x3FF ; </a:t>
            </a:r>
            <a:endParaRPr b="0" i="0" sz="1400" u="none" cap="none" strike="noStrike">
              <a:solidFill>
                <a:srgbClr val="000000"/>
              </a:solidFill>
              <a:latin typeface="Arial"/>
              <a:ea typeface="Arial"/>
              <a:cs typeface="Arial"/>
              <a:sym typeface="Arial"/>
            </a:endParaRPr>
          </a:p>
          <a:p>
            <a:pPr indent="0" lvl="0" marL="1371600" marR="105791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if (i &gt; 100)</a:t>
            </a:r>
            <a:endParaRPr b="0" i="0" sz="1100" u="none" cap="none" strike="noStrike">
              <a:solidFill>
                <a:schemeClr val="dk1"/>
              </a:solidFill>
              <a:latin typeface="Calibri"/>
              <a:ea typeface="Calibri"/>
              <a:cs typeface="Calibri"/>
              <a:sym typeface="Calibri"/>
            </a:endParaRPr>
          </a:p>
          <a:p>
            <a:pPr indent="0" lvl="0" marL="0" marR="0" rtl="0" algn="l">
              <a:lnSpc>
                <a:spcPct val="120000"/>
              </a:lnSpc>
              <a:spcBef>
                <a:spcPts val="0"/>
              </a:spcBef>
              <a:spcAft>
                <a:spcPts val="0"/>
              </a:spcAft>
              <a:buClr>
                <a:srgbClr val="000000"/>
              </a:buClr>
              <a:buSzPts val="1100"/>
              <a:buFont typeface="Arial"/>
              <a:buNone/>
            </a:pPr>
            <a:r>
              <a:rPr b="0" i="0" lang="en-IN" sz="1100" u="none" cap="none" strike="noStrike">
                <a:solidFill>
                  <a:schemeClr val="dk1"/>
                </a:solidFill>
                <a:latin typeface="Times New Roman"/>
                <a:ea typeface="Times New Roman"/>
                <a:cs typeface="Times New Roman"/>
                <a:sym typeface="Times New Roman"/>
              </a:rPr>
              <a:t> </a:t>
            </a:r>
            <a:endParaRPr b="0" i="0" sz="1100" u="none" cap="none" strike="noStrike">
              <a:solidFill>
                <a:schemeClr val="dk1"/>
              </a:solidFill>
              <a:latin typeface="Calibri"/>
              <a:ea typeface="Calibri"/>
              <a:cs typeface="Calibri"/>
              <a:sym typeface="Calibri"/>
            </a:endParaRPr>
          </a:p>
          <a:p>
            <a:pPr indent="0" lvl="0" marL="18288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LED_OFF;</a:t>
            </a:r>
            <a:endParaRPr b="0" i="0" sz="1100" u="none" cap="none" strike="noStrike">
              <a:solidFill>
                <a:schemeClr val="dk1"/>
              </a:solidFill>
              <a:latin typeface="Calibri"/>
              <a:ea typeface="Calibri"/>
              <a:cs typeface="Calibri"/>
              <a:sym typeface="Calibri"/>
            </a:endParaRPr>
          </a:p>
          <a:p>
            <a:pPr indent="0" lvl="0" marL="13716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else</a:t>
            </a:r>
            <a:endParaRPr b="0" i="0" sz="1100" u="none" cap="none" strike="noStrike">
              <a:solidFill>
                <a:schemeClr val="dk1"/>
              </a:solidFill>
              <a:latin typeface="Calibri"/>
              <a:ea typeface="Calibri"/>
              <a:cs typeface="Calibri"/>
              <a:sym typeface="Calibri"/>
            </a:endParaRPr>
          </a:p>
          <a:p>
            <a:pPr indent="0" lvl="0" marL="18288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LED_ON;</a:t>
            </a:r>
            <a:endParaRPr b="0" i="0" sz="11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a:t>
            </a:r>
            <a:endParaRPr b="0" i="0" sz="1100" u="none" cap="none" strike="noStrike">
              <a:solidFill>
                <a:schemeClr val="dk1"/>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while(1);</a:t>
            </a:r>
            <a:endParaRPr b="0" i="0" sz="11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77"/>
          <p:cNvSpPr txBox="1"/>
          <p:nvPr/>
        </p:nvSpPr>
        <p:spPr>
          <a:xfrm>
            <a:off x="781438" y="611192"/>
            <a:ext cx="10676553" cy="1363322"/>
          </a:xfrm>
          <a:prstGeom prst="rect">
            <a:avLst/>
          </a:prstGeom>
          <a:noFill/>
          <a:ln>
            <a:noFill/>
          </a:ln>
        </p:spPr>
        <p:txBody>
          <a:bodyPr anchorCtr="0" anchor="t" bIns="45700" lIns="91425" spcFirstLastPara="1" rIns="91425" wrap="square" tIns="45700">
            <a:spAutoFit/>
          </a:bodyPr>
          <a:lstStyle/>
          <a:p>
            <a:pPr indent="0" lvl="0" marL="850900" marR="0" rtl="0" algn="l">
              <a:lnSpc>
                <a:spcPct val="100000"/>
              </a:lnSpc>
              <a:spcBef>
                <a:spcPts val="0"/>
              </a:spcBef>
              <a:spcAft>
                <a:spcPts val="0"/>
              </a:spcAft>
              <a:buClr>
                <a:srgbClr val="000000"/>
              </a:buClr>
              <a:buSzPts val="1800"/>
              <a:buFont typeface="Arial"/>
              <a:buNone/>
            </a:pPr>
            <a:r>
              <a:rPr b="1" i="0" lang="en-IN" sz="1800" u="sng" cap="none" strike="noStrike">
                <a:solidFill>
                  <a:schemeClr val="dk1"/>
                </a:solidFill>
                <a:latin typeface="Times New Roman"/>
                <a:ea typeface="Times New Roman"/>
                <a:cs typeface="Times New Roman"/>
                <a:sym typeface="Times New Roman"/>
              </a:rPr>
              <a:t>Interfacing of Potentiometer , LDR and Temperature Sensor (LM35)</a:t>
            </a:r>
            <a:endParaRPr b="0" i="0" sz="1200" u="none" cap="none" strike="noStrike">
              <a:solidFill>
                <a:schemeClr val="dk1"/>
              </a:solidFill>
              <a:latin typeface="Calibri"/>
              <a:ea typeface="Calibri"/>
              <a:cs typeface="Calibri"/>
              <a:sym typeface="Calibri"/>
            </a:endParaRPr>
          </a:p>
          <a:p>
            <a:pPr indent="0" lvl="0" marL="0" marR="0" rtl="0" algn="l">
              <a:lnSpc>
                <a:spcPct val="117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57200" marR="54610" rtl="0" algn="l">
              <a:lnSpc>
                <a:spcPct val="98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Here ADC channel 1 is selected, and three ADC inputs AD1.2,AD1.3 and AD1.4 are used to read the the analog voltage from trimpot,LDR and LM35. All the inputs are connected to LPC 2148 through voltage followers for protection and noise reduction.</a:t>
            </a:r>
            <a:endParaRPr b="0" i="0" sz="1200" u="none" cap="none" strike="noStrike">
              <a:solidFill>
                <a:schemeClr val="dk1"/>
              </a:solidFill>
              <a:latin typeface="Calibri"/>
              <a:ea typeface="Calibri"/>
              <a:cs typeface="Calibri"/>
              <a:sym typeface="Calibri"/>
            </a:endParaRPr>
          </a:p>
        </p:txBody>
      </p:sp>
      <p:pic>
        <p:nvPicPr>
          <p:cNvPr id="524" name="Google Shape;524;p77"/>
          <p:cNvPicPr preferRelativeResize="0"/>
          <p:nvPr/>
        </p:nvPicPr>
        <p:blipFill rotWithShape="1">
          <a:blip r:embed="rId3">
            <a:alphaModFix/>
          </a:blip>
          <a:srcRect b="0" l="0" r="0" t="0"/>
          <a:stretch/>
        </p:blipFill>
        <p:spPr>
          <a:xfrm>
            <a:off x="1772816" y="1974514"/>
            <a:ext cx="8332237" cy="458490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4"/>
          <p:cNvSpPr txBox="1"/>
          <p:nvPr>
            <p:ph type="title"/>
          </p:nvPr>
        </p:nvSpPr>
        <p:spPr>
          <a:xfrm>
            <a:off x="1295402" y="982133"/>
            <a:ext cx="9154884" cy="911982"/>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lang="en-IN"/>
              <a:t>Interfacing &amp; Programming GPIO</a:t>
            </a:r>
            <a:endParaRPr/>
          </a:p>
        </p:txBody>
      </p:sp>
      <p:sp>
        <p:nvSpPr>
          <p:cNvPr id="183" name="Google Shape;183;p24"/>
          <p:cNvSpPr txBox="1"/>
          <p:nvPr>
            <p:ph idx="1" type="body"/>
          </p:nvPr>
        </p:nvSpPr>
        <p:spPr>
          <a:xfrm>
            <a:off x="1295401" y="1894115"/>
            <a:ext cx="9601196" cy="3981753"/>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2070"/>
              <a:buNone/>
            </a:pPr>
            <a:r>
              <a:rPr lang="en-IN" sz="1800">
                <a:latin typeface="Times New Roman"/>
                <a:ea typeface="Times New Roman"/>
                <a:cs typeface="Times New Roman"/>
                <a:sym typeface="Times New Roman"/>
              </a:rPr>
              <a:t>LPC 2148 provides 2 ports, of size 32 bits, used to interface LCD, relays, LEDs etc.</a:t>
            </a:r>
            <a:endParaRPr sz="1800">
              <a:latin typeface="Calibri"/>
              <a:ea typeface="Calibri"/>
              <a:cs typeface="Calibri"/>
              <a:sym typeface="Calibri"/>
            </a:endParaRPr>
          </a:p>
          <a:p>
            <a:pPr indent="0" lvl="0" marL="0" rtl="0" algn="l">
              <a:lnSpc>
                <a:spcPct val="80277"/>
              </a:lnSpc>
              <a:spcBef>
                <a:spcPts val="960"/>
              </a:spcBef>
              <a:spcAft>
                <a:spcPts val="0"/>
              </a:spcAft>
              <a:buSzPts val="2070"/>
              <a:buNone/>
            </a:pPr>
            <a:r>
              <a:rPr lang="en-IN" sz="1800">
                <a:latin typeface="Times New Roman"/>
                <a:ea typeface="Times New Roman"/>
                <a:cs typeface="Times New Roman"/>
                <a:sym typeface="Times New Roman"/>
              </a:rPr>
              <a:t> </a:t>
            </a:r>
            <a:endParaRPr sz="1800">
              <a:latin typeface="Calibri"/>
              <a:ea typeface="Calibri"/>
              <a:cs typeface="Calibri"/>
              <a:sym typeface="Calibri"/>
            </a:endParaRPr>
          </a:p>
          <a:p>
            <a:pPr indent="-285750" lvl="0" marL="285750" rtl="0" algn="just">
              <a:lnSpc>
                <a:spcPct val="97000"/>
              </a:lnSpc>
              <a:spcBef>
                <a:spcPts val="960"/>
              </a:spcBef>
              <a:spcAft>
                <a:spcPts val="0"/>
              </a:spcAft>
              <a:buSzPts val="2070"/>
              <a:buFont typeface="Noto Sans Symbols"/>
              <a:buChar char="❖"/>
            </a:pPr>
            <a:r>
              <a:rPr b="1" lang="en-IN" sz="1800">
                <a:latin typeface="Times New Roman"/>
                <a:ea typeface="Times New Roman"/>
                <a:cs typeface="Times New Roman"/>
                <a:sym typeface="Times New Roman"/>
              </a:rPr>
              <a:t>Port 0</a:t>
            </a:r>
            <a:r>
              <a:rPr lang="en-IN" sz="1800">
                <a:latin typeface="Times New Roman"/>
                <a:ea typeface="Times New Roman"/>
                <a:cs typeface="Times New Roman"/>
                <a:sym typeface="Times New Roman"/>
              </a:rPr>
              <a:t> is a 32 bit I/O port, of which 28 pins can be used for digital i/o, P0.31 used only for o/p, pins</a:t>
            </a:r>
            <a:endParaRPr/>
          </a:p>
          <a:p>
            <a:pPr indent="0" lvl="0" marL="0" rtl="0" algn="just">
              <a:lnSpc>
                <a:spcPct val="97000"/>
              </a:lnSpc>
              <a:spcBef>
                <a:spcPts val="960"/>
              </a:spcBef>
              <a:spcAft>
                <a:spcPts val="0"/>
              </a:spcAft>
              <a:buSzPts val="2070"/>
              <a:buNone/>
            </a:pPr>
            <a:r>
              <a:rPr lang="en-IN" sz="1800">
                <a:latin typeface="Times New Roman"/>
                <a:ea typeface="Times New Roman"/>
                <a:cs typeface="Times New Roman"/>
                <a:sym typeface="Times New Roman"/>
              </a:rPr>
              <a:t>	 P0.24,P0.26 &amp; P0.27 are reserved and not available for use. [29]</a:t>
            </a:r>
            <a:endParaRPr/>
          </a:p>
          <a:p>
            <a:pPr indent="0" lvl="0" marL="0" rtl="0" algn="just">
              <a:lnSpc>
                <a:spcPct val="97000"/>
              </a:lnSpc>
              <a:spcBef>
                <a:spcPts val="960"/>
              </a:spcBef>
              <a:spcAft>
                <a:spcPts val="0"/>
              </a:spcAft>
              <a:buSzPts val="2070"/>
              <a:buNone/>
            </a:pPr>
            <a:r>
              <a:t/>
            </a:r>
            <a:endParaRPr sz="1800">
              <a:latin typeface="Calibri"/>
              <a:ea typeface="Calibri"/>
              <a:cs typeface="Calibri"/>
              <a:sym typeface="Calibri"/>
            </a:endParaRPr>
          </a:p>
          <a:p>
            <a:pPr indent="-285750" lvl="0" marL="285750" marR="12700" rtl="0" algn="just">
              <a:lnSpc>
                <a:spcPct val="97000"/>
              </a:lnSpc>
              <a:spcBef>
                <a:spcPts val="960"/>
              </a:spcBef>
              <a:spcAft>
                <a:spcPts val="0"/>
              </a:spcAft>
              <a:buSzPts val="2070"/>
              <a:buFont typeface="Noto Sans Symbols"/>
              <a:buChar char="❖"/>
            </a:pPr>
            <a:r>
              <a:rPr b="1" lang="en-IN" sz="1800">
                <a:latin typeface="Times New Roman"/>
                <a:ea typeface="Times New Roman"/>
                <a:cs typeface="Times New Roman"/>
                <a:sym typeface="Times New Roman"/>
              </a:rPr>
              <a:t>Port 1</a:t>
            </a:r>
            <a:r>
              <a:rPr lang="en-IN" sz="1800">
                <a:latin typeface="Times New Roman"/>
                <a:ea typeface="Times New Roman"/>
                <a:cs typeface="Times New Roman"/>
                <a:sym typeface="Times New Roman"/>
              </a:rPr>
              <a:t> is a 32 bit I/O port, but only P1.16 – P1.31 are available for I/O. Hence totally 45 I/O are</a:t>
            </a:r>
            <a:endParaRPr/>
          </a:p>
          <a:p>
            <a:pPr indent="0" lvl="0" marL="0" marR="12700" rtl="0" algn="just">
              <a:lnSpc>
                <a:spcPct val="97000"/>
              </a:lnSpc>
              <a:spcBef>
                <a:spcPts val="360"/>
              </a:spcBef>
              <a:spcAft>
                <a:spcPts val="0"/>
              </a:spcAft>
              <a:buSzPts val="2070"/>
              <a:buNone/>
            </a:pPr>
            <a:r>
              <a:rPr lang="en-IN" sz="1800">
                <a:latin typeface="Times New Roman"/>
                <a:ea typeface="Times New Roman"/>
                <a:cs typeface="Times New Roman"/>
                <a:sym typeface="Times New Roman"/>
              </a:rPr>
              <a:t>	 possible, but all the pins have alternate functions also, as detailed below. [29+16=45]</a:t>
            </a:r>
            <a:endParaRPr sz="1800">
              <a:latin typeface="Calibri"/>
              <a:ea typeface="Calibri"/>
              <a:cs typeface="Calibri"/>
              <a:sym typeface="Calibri"/>
            </a:endParaRPr>
          </a:p>
          <a:p>
            <a:pPr indent="-110490" lvl="0" marL="285750" rtl="0" algn="l">
              <a:lnSpc>
                <a:spcPct val="100000"/>
              </a:lnSpc>
              <a:spcBef>
                <a:spcPts val="480"/>
              </a:spcBef>
              <a:spcAft>
                <a:spcPts val="0"/>
              </a:spcAft>
              <a:buSzPts val="2760"/>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78"/>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530" name="Google Shape;530;p78"/>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pic>
        <p:nvPicPr>
          <p:cNvPr id="531" name="Google Shape;531;p78"/>
          <p:cNvPicPr preferRelativeResize="0"/>
          <p:nvPr/>
        </p:nvPicPr>
        <p:blipFill rotWithShape="1">
          <a:blip r:embed="rId3">
            <a:alphaModFix/>
          </a:blip>
          <a:srcRect b="0" l="0" r="0" t="0"/>
          <a:stretch/>
        </p:blipFill>
        <p:spPr>
          <a:xfrm>
            <a:off x="2453951" y="197112"/>
            <a:ext cx="6501202" cy="646377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79"/>
          <p:cNvSpPr txBox="1"/>
          <p:nvPr/>
        </p:nvSpPr>
        <p:spPr>
          <a:xfrm>
            <a:off x="1166327" y="731240"/>
            <a:ext cx="10515600" cy="465326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unsigned int adc(int no,int ch)</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1800"/>
              <a:buFont typeface="Arial"/>
              <a:buChar char="//"/>
            </a:pPr>
            <a:r>
              <a:rPr b="0" i="1" lang="en-IN" sz="1800" u="none" cap="none" strike="noStrike">
                <a:solidFill>
                  <a:schemeClr val="dk1"/>
                </a:solidFill>
                <a:latin typeface="Times New Roman"/>
                <a:ea typeface="Times New Roman"/>
                <a:cs typeface="Times New Roman"/>
                <a:sym typeface="Times New Roman"/>
              </a:rPr>
              <a:t>adc(1,4) for temp sensor LM35, digital value will increase as temp increases</a:t>
            </a:r>
            <a:endParaRPr b="0" i="0" sz="1200" u="none" cap="none" strike="noStrike">
              <a:solidFill>
                <a:schemeClr val="dk1"/>
              </a:solidFill>
              <a:latin typeface="Calibri"/>
              <a:ea typeface="Calibri"/>
              <a:cs typeface="Calibri"/>
              <a:sym typeface="Calibri"/>
            </a:endParaRPr>
          </a:p>
          <a:p>
            <a:pPr indent="0" lvl="0" marL="0" marR="0" rtl="0" algn="l">
              <a:lnSpc>
                <a:spcPct val="1111"/>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1800"/>
              <a:buFont typeface="Arial"/>
              <a:buChar char="//"/>
            </a:pPr>
            <a:r>
              <a:rPr b="0" i="1" lang="en-IN" sz="1800" u="none" cap="none" strike="noStrike">
                <a:solidFill>
                  <a:schemeClr val="dk1"/>
                </a:solidFill>
                <a:latin typeface="Times New Roman"/>
                <a:ea typeface="Times New Roman"/>
                <a:cs typeface="Times New Roman"/>
                <a:sym typeface="Times New Roman"/>
              </a:rPr>
              <a:t>adc(1,3) for LDR - digival value will reduce as the light increases</a:t>
            </a:r>
            <a:endParaRPr b="0" i="0" sz="1200" u="none" cap="none" strike="noStrike">
              <a:solidFill>
                <a:schemeClr val="dk1"/>
              </a:solidFill>
              <a:latin typeface="Calibri"/>
              <a:ea typeface="Calibri"/>
              <a:cs typeface="Calibri"/>
              <a:sym typeface="Calibri"/>
            </a:endParaRPr>
          </a:p>
          <a:p>
            <a:pPr indent="0" lvl="0" marL="0" marR="0" rtl="0" algn="l">
              <a:lnSpc>
                <a:spcPct val="1111"/>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1800"/>
              <a:buFont typeface="Arial"/>
              <a:buChar char="//"/>
            </a:pPr>
            <a:r>
              <a:rPr b="0" i="1" lang="en-IN" sz="1800" u="none" cap="none" strike="noStrike">
                <a:solidFill>
                  <a:schemeClr val="dk1"/>
                </a:solidFill>
                <a:latin typeface="Times New Roman"/>
                <a:ea typeface="Times New Roman"/>
                <a:cs typeface="Times New Roman"/>
                <a:sym typeface="Times New Roman"/>
              </a:rPr>
              <a:t>adc(1,2) for trimpot - digital value changes as the pot rotation</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unsigned int val;</a:t>
            </a:r>
            <a:endParaRPr b="0" i="0" sz="14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PINSEL0 |=  0x0F300000;</a:t>
            </a:r>
            <a:r>
              <a:rPr b="0" i="0" lang="en-IN" sz="1200" u="none" cap="none" strike="noStrike">
                <a:solidFill>
                  <a:schemeClr val="dk1"/>
                </a:solidFill>
                <a:latin typeface="Times New Roman"/>
                <a:ea typeface="Times New Roman"/>
                <a:cs typeface="Times New Roman"/>
                <a:sym typeface="Times New Roman"/>
              </a:rPr>
              <a:t>	</a:t>
            </a:r>
            <a:r>
              <a:rPr b="0" i="1" lang="en-IN" sz="1800" u="none" cap="none" strike="noStrike">
                <a:solidFill>
                  <a:schemeClr val="dk1"/>
                </a:solidFill>
                <a:latin typeface="Times New Roman"/>
                <a:ea typeface="Times New Roman"/>
                <a:cs typeface="Times New Roman"/>
                <a:sym typeface="Times New Roman"/>
              </a:rPr>
              <a:t>/* Select the P0_13 AD1.4 for ADC function  (26 and 27 bit to 1)*/</a:t>
            </a:r>
            <a:endParaRPr b="0" i="0" sz="1200" u="none" cap="none" strike="noStrike">
              <a:solidFill>
                <a:schemeClr val="dk1"/>
              </a:solidFill>
              <a:latin typeface="Calibri"/>
              <a:ea typeface="Calibri"/>
              <a:cs typeface="Calibri"/>
              <a:sym typeface="Calibri"/>
            </a:endParaRPr>
          </a:p>
          <a:p>
            <a:pPr indent="0" lvl="0" marL="419100" marR="0" rtl="0" algn="l">
              <a:lnSpc>
                <a:spcPct val="100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Select the P0_12 AD1.3 for ADC function (24 and 25 bit to 1) */ </a:t>
            </a:r>
            <a:endParaRPr b="0" i="0" sz="1400" u="none" cap="none" strike="noStrike">
              <a:solidFill>
                <a:srgbClr val="000000"/>
              </a:solidFill>
              <a:latin typeface="Arial"/>
              <a:ea typeface="Arial"/>
              <a:cs typeface="Arial"/>
              <a:sym typeface="Arial"/>
            </a:endParaRPr>
          </a:p>
          <a:p>
            <a:pPr indent="0" lvl="0" marL="419100" marR="0" rtl="0" algn="l">
              <a:lnSpc>
                <a:spcPct val="100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Select the P0_10 AD1.2 for ADC function  (20 and 21 bit to 1)*/</a:t>
            </a:r>
            <a:endParaRPr b="0" i="0" sz="1800" u="none" cap="none" strike="noStrike">
              <a:solidFill>
                <a:schemeClr val="dk1"/>
              </a:solidFill>
              <a:latin typeface="Times New Roman"/>
              <a:ea typeface="Times New Roman"/>
              <a:cs typeface="Times New Roman"/>
              <a:sym typeface="Times New Roman"/>
            </a:endParaRPr>
          </a:p>
          <a:p>
            <a:pPr indent="0" lvl="0" marL="4191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switch (no)</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191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5277"/>
              </a:lnSpc>
              <a:spcBef>
                <a:spcPts val="0"/>
              </a:spcBef>
              <a:spcAft>
                <a:spcPts val="0"/>
              </a:spcAft>
              <a:buClr>
                <a:srgbClr val="000000"/>
              </a:buClr>
              <a:buSzPts val="1800"/>
              <a:buFont typeface="Arial"/>
              <a:buNone/>
            </a:pPr>
            <a:br>
              <a:rPr b="0" i="0" lang="en-IN" sz="1800" u="none" cap="none" strike="noStrike">
                <a:solidFill>
                  <a:schemeClr val="dk1"/>
                </a:solidFill>
                <a:latin typeface="Times New Roman"/>
                <a:ea typeface="Times New Roman"/>
                <a:cs typeface="Times New Roman"/>
                <a:sym typeface="Times New Roman"/>
              </a:rPr>
            </a:br>
            <a:endParaRPr b="0" i="0" sz="1200" u="none" cap="none" strike="noStrike">
              <a:solidFill>
                <a:schemeClr val="dk1"/>
              </a:solidFill>
              <a:latin typeface="Calibri"/>
              <a:ea typeface="Calibri"/>
              <a:cs typeface="Calibri"/>
              <a:sym typeface="Calibri"/>
            </a:endParaRPr>
          </a:p>
          <a:p>
            <a:pPr indent="720725" lvl="0" marL="0" marR="727710" rtl="0" algn="l">
              <a:lnSpc>
                <a:spcPct val="99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//select adc</a:t>
            </a:r>
            <a:endParaRPr b="0" i="0" sz="1200" u="none" cap="none" strike="noStrike">
              <a:solidFill>
                <a:schemeClr val="dk1"/>
              </a:solidFill>
              <a:latin typeface="Calibri"/>
              <a:ea typeface="Calibri"/>
              <a:cs typeface="Calibri"/>
              <a:sym typeface="Calibri"/>
            </a:endParaRPr>
          </a:p>
          <a:p>
            <a:pPr indent="0" lvl="0" marL="0" marR="0" rtl="0" algn="l">
              <a:lnSpc>
                <a:spcPct val="1388"/>
              </a:lnSpc>
              <a:spcBef>
                <a:spcPts val="0"/>
              </a:spcBef>
              <a:spcAft>
                <a:spcPts val="0"/>
              </a:spcAft>
              <a:buClr>
                <a:srgbClr val="000000"/>
              </a:buClr>
              <a:buSzPts val="1800"/>
              <a:buFont typeface="Arial"/>
              <a:buNone/>
            </a:pPr>
            <a:br>
              <a:rPr b="0" i="1" lang="en-IN" sz="1800" u="none" cap="none" strike="noStrike">
                <a:solidFill>
                  <a:schemeClr val="dk1"/>
                </a:solidFill>
                <a:latin typeface="Times New Roman"/>
                <a:ea typeface="Times New Roman"/>
                <a:cs typeface="Times New Roman"/>
                <a:sym typeface="Times New Roman"/>
              </a:rPr>
            </a:b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571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case 0: AD0CR = 0x00200600 | (1&lt;&lt;ch); //select channel</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876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AD0CR | = (1&lt;&lt;24) ; //start conversion</a:t>
            </a:r>
            <a:endParaRPr b="0" i="0" sz="1400" u="none" cap="none" strike="noStrike">
              <a:solidFill>
                <a:srgbClr val="000000"/>
              </a:solidFill>
              <a:latin typeface="Arial"/>
              <a:ea typeface="Arial"/>
              <a:cs typeface="Arial"/>
              <a:sym typeface="Arial"/>
            </a:endParaRPr>
          </a:p>
          <a:p>
            <a:pPr indent="0" lvl="0" marL="87630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388"/>
              </a:lnSpc>
              <a:spcBef>
                <a:spcPts val="0"/>
              </a:spcBef>
              <a:spcAft>
                <a:spcPts val="0"/>
              </a:spcAft>
              <a:buClr>
                <a:srgbClr val="000000"/>
              </a:buClr>
              <a:buSzPts val="1800"/>
              <a:buFont typeface="Arial"/>
              <a:buNone/>
            </a:pPr>
            <a:br>
              <a:rPr b="0" i="0" lang="en-IN" sz="1800" u="none" cap="none" strike="noStrike">
                <a:solidFill>
                  <a:schemeClr val="dk1"/>
                </a:solidFill>
                <a:latin typeface="Times New Roman"/>
                <a:ea typeface="Times New Roman"/>
                <a:cs typeface="Times New Roman"/>
                <a:sym typeface="Times New Roman"/>
              </a:rPr>
            </a:br>
            <a:endParaRPr b="0" i="0" sz="1200" u="none" cap="none" strike="noStrike">
              <a:solidFill>
                <a:schemeClr val="dk1"/>
              </a:solidFill>
              <a:latin typeface="Calibri"/>
              <a:ea typeface="Calibri"/>
              <a:cs typeface="Calibri"/>
              <a:sym typeface="Calibri"/>
            </a:endParaRPr>
          </a:p>
          <a:p>
            <a:pPr indent="0" lvl="0" marL="0" marR="0" rtl="0" algn="l">
              <a:lnSpc>
                <a:spcPct val="66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388"/>
              </a:lnSpc>
              <a:spcBef>
                <a:spcPts val="0"/>
              </a:spcBef>
              <a:spcAft>
                <a:spcPts val="0"/>
              </a:spcAft>
              <a:buClr>
                <a:srgbClr val="000000"/>
              </a:buClr>
              <a:buSzPts val="1800"/>
              <a:buFont typeface="Arial"/>
              <a:buNone/>
            </a:pPr>
            <a:br>
              <a:rPr b="0" i="1" lang="en-IN" sz="1800" u="none" cap="none" strike="noStrike">
                <a:solidFill>
                  <a:schemeClr val="dk1"/>
                </a:solidFill>
                <a:latin typeface="Times New Roman"/>
                <a:ea typeface="Times New Roman"/>
                <a:cs typeface="Times New Roman"/>
                <a:sym typeface="Times New Roman"/>
              </a:rPr>
            </a:b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876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while ( ( AD0GDR &amp; ( 1U &lt;&lt; 31 ) ) == 0);</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80"/>
          <p:cNvSpPr txBox="1"/>
          <p:nvPr/>
        </p:nvSpPr>
        <p:spPr>
          <a:xfrm>
            <a:off x="1436914" y="913792"/>
            <a:ext cx="8537510" cy="4358437"/>
          </a:xfrm>
          <a:prstGeom prst="rect">
            <a:avLst/>
          </a:prstGeom>
          <a:noFill/>
          <a:ln>
            <a:noFill/>
          </a:ln>
        </p:spPr>
        <p:txBody>
          <a:bodyPr anchorCtr="0" anchor="t" bIns="45700" lIns="91425" spcFirstLastPara="1" rIns="91425" wrap="square" tIns="45700">
            <a:spAutoFit/>
          </a:bodyPr>
          <a:lstStyle/>
          <a:p>
            <a:pPr indent="0" lvl="0" marL="876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val = AD0GDR;</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876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break;</a:t>
            </a:r>
            <a:endParaRPr b="0" i="0" sz="1200" u="none" cap="none" strike="noStrike">
              <a:solidFill>
                <a:schemeClr val="dk1"/>
              </a:solidFill>
              <a:latin typeface="Calibri"/>
              <a:ea typeface="Calibri"/>
              <a:cs typeface="Calibri"/>
              <a:sym typeface="Calibri"/>
            </a:endParaRPr>
          </a:p>
          <a:p>
            <a:pPr indent="0" lvl="0" marL="0" marR="0" rtl="0" algn="l">
              <a:lnSpc>
                <a:spcPct val="79444"/>
              </a:lnSpc>
              <a:spcBef>
                <a:spcPts val="0"/>
              </a:spcBef>
              <a:spcAft>
                <a:spcPts val="0"/>
              </a:spcAft>
              <a:buClr>
                <a:srgbClr val="000000"/>
              </a:buClr>
              <a:buSzPts val="1800"/>
              <a:buFont typeface="Arial"/>
              <a:buNone/>
            </a:pPr>
            <a:br>
              <a:rPr b="0" i="0" lang="en-IN" sz="1800" u="none" cap="none" strike="noStrike">
                <a:solidFill>
                  <a:schemeClr val="dk1"/>
                </a:solidFill>
                <a:latin typeface="Times New Roman"/>
                <a:ea typeface="Times New Roman"/>
                <a:cs typeface="Times New Roman"/>
                <a:sym typeface="Times New Roman"/>
              </a:rPr>
            </a:b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571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case 1: AD1CR = 0x00200600  | ( 1 &lt;&lt; ch ); //select channel</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876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AD1CR|= (1&lt;&lt;24); //start conversion</a:t>
            </a:r>
            <a:endParaRPr b="0" i="0" sz="1400" u="none" cap="none" strike="noStrike">
              <a:solidFill>
                <a:srgbClr val="000000"/>
              </a:solidFill>
              <a:latin typeface="Arial"/>
              <a:ea typeface="Arial"/>
              <a:cs typeface="Arial"/>
              <a:sym typeface="Arial"/>
            </a:endParaRPr>
          </a:p>
          <a:p>
            <a:pPr indent="0" lvl="0" marL="87630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876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while ( ( AD1GDR &amp; (1U &lt;&lt; 31) ) == 0);</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876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val = AD1GDR;</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876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break;</a:t>
            </a:r>
            <a:endParaRPr b="0" i="0" sz="1200" u="none" cap="none" strike="noStrike">
              <a:solidFill>
                <a:schemeClr val="dk1"/>
              </a:solidFill>
              <a:latin typeface="Calibri"/>
              <a:ea typeface="Calibri"/>
              <a:cs typeface="Calibri"/>
              <a:sym typeface="Calibri"/>
            </a:endParaRPr>
          </a:p>
          <a:p>
            <a:pPr indent="0" lvl="0" marL="0" marR="0" rtl="0" algn="l">
              <a:lnSpc>
                <a:spcPct val="79444"/>
              </a:lnSpc>
              <a:spcBef>
                <a:spcPts val="0"/>
              </a:spcBef>
              <a:spcAft>
                <a:spcPts val="0"/>
              </a:spcAft>
              <a:buClr>
                <a:srgbClr val="000000"/>
              </a:buClr>
              <a:buSzPts val="1800"/>
              <a:buFont typeface="Arial"/>
              <a:buNone/>
            </a:pPr>
            <a:br>
              <a:rPr b="0" i="0" lang="en-IN" sz="1800" u="none" cap="none" strike="noStrike">
                <a:solidFill>
                  <a:schemeClr val="dk1"/>
                </a:solidFill>
                <a:latin typeface="Times New Roman"/>
                <a:ea typeface="Times New Roman"/>
                <a:cs typeface="Times New Roman"/>
                <a:sym typeface="Times New Roman"/>
              </a:rPr>
            </a:br>
            <a:endParaRPr b="0" i="0" sz="1200" u="none" cap="none" strike="noStrike">
              <a:solidFill>
                <a:schemeClr val="dk1"/>
              </a:solidFill>
              <a:latin typeface="Calibri"/>
              <a:ea typeface="Calibri"/>
              <a:cs typeface="Calibri"/>
              <a:sym typeface="Calibri"/>
            </a:endParaRPr>
          </a:p>
          <a:p>
            <a:pPr indent="0" lvl="0" marL="0" marR="0" rtl="0" algn="l">
              <a:lnSpc>
                <a:spcPct val="66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944"/>
              </a:lnSpc>
              <a:spcBef>
                <a:spcPts val="0"/>
              </a:spcBef>
              <a:spcAft>
                <a:spcPts val="0"/>
              </a:spcAft>
              <a:buClr>
                <a:srgbClr val="000000"/>
              </a:buClr>
              <a:buSzPts val="1800"/>
              <a:buFont typeface="Arial"/>
              <a:buNone/>
            </a:pPr>
            <a:br>
              <a:rPr b="0" i="1" lang="en-IN" sz="1800" u="none" cap="none" strike="noStrike">
                <a:solidFill>
                  <a:schemeClr val="dk1"/>
                </a:solidFill>
                <a:latin typeface="Times New Roman"/>
                <a:ea typeface="Times New Roman"/>
                <a:cs typeface="Times New Roman"/>
                <a:sym typeface="Times New Roman"/>
              </a:rPr>
            </a:b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191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1388"/>
              </a:lnSpc>
              <a:spcBef>
                <a:spcPts val="0"/>
              </a:spcBef>
              <a:spcAft>
                <a:spcPts val="0"/>
              </a:spcAft>
              <a:buClr>
                <a:srgbClr val="000000"/>
              </a:buClr>
              <a:buSzPts val="1800"/>
              <a:buFont typeface="Arial"/>
              <a:buNone/>
            </a:pPr>
            <a:br>
              <a:rPr b="0" i="0" lang="en-IN" sz="1800" u="none" cap="none" strike="noStrike">
                <a:solidFill>
                  <a:schemeClr val="dk1"/>
                </a:solidFill>
                <a:latin typeface="Times New Roman"/>
                <a:ea typeface="Times New Roman"/>
                <a:cs typeface="Times New Roman"/>
                <a:sym typeface="Times New Roman"/>
              </a:rPr>
            </a:b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52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val = (val  &gt;&gt; 6) &amp; 0x03FF;</a:t>
            </a:r>
            <a:endParaRPr b="0" i="0" sz="1200" u="none" cap="none" strike="noStrike">
              <a:solidFill>
                <a:schemeClr val="dk1"/>
              </a:solidFill>
              <a:latin typeface="Calibri"/>
              <a:ea typeface="Calibri"/>
              <a:cs typeface="Calibri"/>
              <a:sym typeface="Calibri"/>
            </a:endParaRPr>
          </a:p>
          <a:p>
            <a:pPr indent="0" lvl="0" marL="0" marR="0" rtl="0" algn="l">
              <a:lnSpc>
                <a:spcPct val="4444"/>
              </a:lnSpc>
              <a:spcBef>
                <a:spcPts val="0"/>
              </a:spcBef>
              <a:spcAft>
                <a:spcPts val="0"/>
              </a:spcAft>
              <a:buClr>
                <a:srgbClr val="000000"/>
              </a:buClr>
              <a:buSzPts val="1800"/>
              <a:buFont typeface="Arial"/>
              <a:buNone/>
            </a:pPr>
            <a:br>
              <a:rPr b="0" i="0" lang="en-IN" sz="1800" u="none" cap="none" strike="noStrike">
                <a:solidFill>
                  <a:schemeClr val="dk1"/>
                </a:solidFill>
                <a:latin typeface="Times New Roman"/>
                <a:ea typeface="Times New Roman"/>
                <a:cs typeface="Times New Roman"/>
                <a:sym typeface="Times New Roman"/>
              </a:rPr>
            </a:b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bit 6:15 is 10 bit AD value</a:t>
            </a:r>
            <a:endParaRPr b="0" i="0" sz="1200" u="none" cap="none" strike="noStrike">
              <a:solidFill>
                <a:schemeClr val="dk1"/>
              </a:solidFill>
              <a:latin typeface="Calibri"/>
              <a:ea typeface="Calibri"/>
              <a:cs typeface="Calibri"/>
              <a:sym typeface="Calibri"/>
            </a:endParaRPr>
          </a:p>
          <a:p>
            <a:pPr indent="0" lvl="0" marL="0" marR="0" rtl="0" algn="l">
              <a:lnSpc>
                <a:spcPct val="1388"/>
              </a:lnSpc>
              <a:spcBef>
                <a:spcPts val="0"/>
              </a:spcBef>
              <a:spcAft>
                <a:spcPts val="0"/>
              </a:spcAft>
              <a:buClr>
                <a:srgbClr val="000000"/>
              </a:buClr>
              <a:buSzPts val="1800"/>
              <a:buFont typeface="Arial"/>
              <a:buNone/>
            </a:pPr>
            <a:br>
              <a:rPr b="0" i="1" lang="en-IN" sz="1800" u="none" cap="none" strike="noStrike">
                <a:solidFill>
                  <a:schemeClr val="dk1"/>
                </a:solidFill>
                <a:latin typeface="Times New Roman"/>
                <a:ea typeface="Times New Roman"/>
                <a:cs typeface="Times New Roman"/>
                <a:sym typeface="Times New Roman"/>
              </a:rPr>
            </a:b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52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return val;</a:t>
            </a:r>
            <a:endParaRPr b="0" i="0" sz="1200" u="none" cap="none" strike="noStrike">
              <a:solidFill>
                <a:schemeClr val="dk1"/>
              </a:solidFill>
              <a:latin typeface="Calibri"/>
              <a:ea typeface="Calibri"/>
              <a:cs typeface="Calibri"/>
              <a:sym typeface="Calibri"/>
            </a:endParaRPr>
          </a:p>
          <a:p>
            <a:pPr indent="0" lvl="0" marL="0" marR="0" rtl="0" algn="l">
              <a:lnSpc>
                <a:spcPct val="1388"/>
              </a:lnSpc>
              <a:spcBef>
                <a:spcPts val="0"/>
              </a:spcBef>
              <a:spcAft>
                <a:spcPts val="0"/>
              </a:spcAft>
              <a:buClr>
                <a:srgbClr val="000000"/>
              </a:buClr>
              <a:buSzPts val="1800"/>
              <a:buFont typeface="Arial"/>
              <a:buNone/>
            </a:pPr>
            <a:br>
              <a:rPr b="0" i="0" lang="en-IN" sz="1800" u="none" cap="none" strike="noStrike">
                <a:solidFill>
                  <a:schemeClr val="dk1"/>
                </a:solidFill>
                <a:latin typeface="Times New Roman"/>
                <a:ea typeface="Times New Roman"/>
                <a:cs typeface="Times New Roman"/>
                <a:sym typeface="Times New Roman"/>
              </a:rPr>
            </a:b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81"/>
          <p:cNvSpPr txBox="1"/>
          <p:nvPr/>
        </p:nvSpPr>
        <p:spPr>
          <a:xfrm>
            <a:off x="1149609" y="690666"/>
            <a:ext cx="9892782"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Times New Roman"/>
                <a:ea typeface="Times New Roman"/>
                <a:cs typeface="Times New Roman"/>
                <a:sym typeface="Times New Roman"/>
              </a:rPr>
              <a:t>Alpha Numeric LCD Interface : Interface LCD and Write an Embedded C program to display text messages on the multiple lines of the display.</a:t>
            </a:r>
            <a:endParaRPr b="0" i="0" sz="1800" u="none" cap="none" strike="noStrike">
              <a:solidFill>
                <a:schemeClr val="dk1"/>
              </a:solidFill>
              <a:latin typeface="Garamond"/>
              <a:ea typeface="Garamond"/>
              <a:cs typeface="Garamond"/>
              <a:sym typeface="Garamond"/>
            </a:endParaRPr>
          </a:p>
        </p:txBody>
      </p:sp>
      <p:sp>
        <p:nvSpPr>
          <p:cNvPr id="547" name="Google Shape;547;p81"/>
          <p:cNvSpPr txBox="1"/>
          <p:nvPr/>
        </p:nvSpPr>
        <p:spPr>
          <a:xfrm>
            <a:off x="911291" y="1498441"/>
            <a:ext cx="10131100" cy="2286267"/>
          </a:xfrm>
          <a:prstGeom prst="rect">
            <a:avLst/>
          </a:prstGeom>
          <a:noFill/>
          <a:ln>
            <a:noFill/>
          </a:ln>
        </p:spPr>
        <p:txBody>
          <a:bodyPr anchorCtr="0" anchor="t" bIns="45700" lIns="91425" spcFirstLastPara="1" rIns="91425" wrap="square" tIns="45700">
            <a:spAutoFit/>
          </a:bodyPr>
          <a:lstStyle/>
          <a:p>
            <a:pPr indent="-285750" lvl="0" marL="285750" marR="12700" rtl="0" algn="just">
              <a:lnSpc>
                <a:spcPct val="99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LCD’s are preferred to seven segment displays because of their versatility and capability to house more information.</a:t>
            </a:r>
            <a:endParaRPr b="0" i="0" sz="1400" u="none" cap="none" strike="noStrike">
              <a:solidFill>
                <a:srgbClr val="000000"/>
              </a:solidFill>
              <a:latin typeface="Arial"/>
              <a:ea typeface="Arial"/>
              <a:cs typeface="Arial"/>
              <a:sym typeface="Arial"/>
            </a:endParaRPr>
          </a:p>
          <a:p>
            <a:pPr indent="-285750" lvl="0" marL="285750" marR="12700" rtl="0" algn="just">
              <a:lnSpc>
                <a:spcPct val="99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2 line (2 x 16) and 4 line (4x20) is the most popular, low cost character oriented LCD, suitable for understanding the working and programming of LCD. </a:t>
            </a:r>
            <a:endParaRPr b="0" i="0" sz="1400" u="none" cap="none" strike="noStrike">
              <a:solidFill>
                <a:srgbClr val="000000"/>
              </a:solidFill>
              <a:latin typeface="Arial"/>
              <a:ea typeface="Arial"/>
              <a:cs typeface="Arial"/>
              <a:sym typeface="Arial"/>
            </a:endParaRPr>
          </a:p>
          <a:p>
            <a:pPr indent="-285750" lvl="0" marL="285750" marR="12700" rtl="0" algn="just">
              <a:lnSpc>
                <a:spcPct val="99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LCD modules are popularly used in many of the electronics devices like coin phone, billing machine and weighing machines. </a:t>
            </a:r>
            <a:endParaRPr b="0" i="0" sz="1400" u="none" cap="none" strike="noStrike">
              <a:solidFill>
                <a:srgbClr val="000000"/>
              </a:solidFill>
              <a:latin typeface="Arial"/>
              <a:ea typeface="Arial"/>
              <a:cs typeface="Arial"/>
              <a:sym typeface="Arial"/>
            </a:endParaRPr>
          </a:p>
          <a:p>
            <a:pPr indent="-285750" lvl="0" marL="285750" marR="12700" rtl="0" algn="just">
              <a:lnSpc>
                <a:spcPct val="99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It is a powerful display options for stand-alone systems. Because of low power dissipation, high readability, flexibility for programmers.</a:t>
            </a:r>
            <a:endParaRPr b="0" i="0" sz="1200" u="none" cap="none" strike="noStrike">
              <a:solidFill>
                <a:schemeClr val="dk1"/>
              </a:solidFill>
              <a:latin typeface="Calibri"/>
              <a:ea typeface="Calibri"/>
              <a:cs typeface="Calibri"/>
              <a:sym typeface="Calibri"/>
            </a:endParaRPr>
          </a:p>
        </p:txBody>
      </p:sp>
      <p:pic>
        <p:nvPicPr>
          <p:cNvPr id="548" name="Google Shape;548;p81"/>
          <p:cNvPicPr preferRelativeResize="0"/>
          <p:nvPr/>
        </p:nvPicPr>
        <p:blipFill rotWithShape="1">
          <a:blip r:embed="rId3">
            <a:alphaModFix/>
          </a:blip>
          <a:srcRect b="0" l="0" r="0" t="0"/>
          <a:stretch/>
        </p:blipFill>
        <p:spPr>
          <a:xfrm>
            <a:off x="808654" y="3946152"/>
            <a:ext cx="4397121" cy="1988992"/>
          </a:xfrm>
          <a:prstGeom prst="rect">
            <a:avLst/>
          </a:prstGeom>
          <a:noFill/>
          <a:ln>
            <a:noFill/>
          </a:ln>
        </p:spPr>
      </p:pic>
      <p:pic>
        <p:nvPicPr>
          <p:cNvPr id="549" name="Google Shape;549;p81"/>
          <p:cNvPicPr preferRelativeResize="0"/>
          <p:nvPr/>
        </p:nvPicPr>
        <p:blipFill rotWithShape="1">
          <a:blip r:embed="rId4">
            <a:alphaModFix/>
          </a:blip>
          <a:srcRect b="0" l="0" r="0" t="0"/>
          <a:stretch/>
        </p:blipFill>
        <p:spPr>
          <a:xfrm>
            <a:off x="6639468" y="3805169"/>
            <a:ext cx="4511431" cy="2270957"/>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pic>
        <p:nvPicPr>
          <p:cNvPr id="554" name="Google Shape;554;p82"/>
          <p:cNvPicPr preferRelativeResize="0"/>
          <p:nvPr/>
        </p:nvPicPr>
        <p:blipFill rotWithShape="1">
          <a:blip r:embed="rId3">
            <a:alphaModFix/>
          </a:blip>
          <a:srcRect b="0" l="0" r="0" t="0"/>
          <a:stretch/>
        </p:blipFill>
        <p:spPr>
          <a:xfrm>
            <a:off x="5145786" y="621660"/>
            <a:ext cx="6638776" cy="4883401"/>
          </a:xfrm>
          <a:prstGeom prst="rect">
            <a:avLst/>
          </a:prstGeom>
          <a:noFill/>
          <a:ln>
            <a:noFill/>
          </a:ln>
        </p:spPr>
      </p:pic>
      <p:sp>
        <p:nvSpPr>
          <p:cNvPr id="555" name="Google Shape;555;p82"/>
          <p:cNvSpPr txBox="1"/>
          <p:nvPr/>
        </p:nvSpPr>
        <p:spPr>
          <a:xfrm>
            <a:off x="706794" y="922471"/>
            <a:ext cx="4313075" cy="92333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800"/>
              <a:buFont typeface="Arial"/>
              <a:buChar char="•"/>
            </a:pPr>
            <a:r>
              <a:rPr b="0" i="0" lang="en-IN" sz="1800" u="none" cap="none" strike="noStrike">
                <a:solidFill>
                  <a:schemeClr val="dk1"/>
                </a:solidFill>
                <a:latin typeface="Times New Roman"/>
                <a:ea typeface="Times New Roman"/>
                <a:cs typeface="Times New Roman"/>
                <a:sym typeface="Times New Roman"/>
              </a:rPr>
              <a:t>LCD consists of DDRAM, CGROM, Shift registers, bit/pixel drivers, refreshing logics and lcd controller. </a:t>
            </a:r>
            <a:endParaRPr b="0" i="0" sz="1800" u="none" cap="none" strike="noStrike">
              <a:solidFill>
                <a:schemeClr val="dk1"/>
              </a:solidFill>
              <a:latin typeface="Garamond"/>
              <a:ea typeface="Garamond"/>
              <a:cs typeface="Garamond"/>
              <a:sym typeface="Garamond"/>
            </a:endParaRPr>
          </a:p>
        </p:txBody>
      </p:sp>
      <p:sp>
        <p:nvSpPr>
          <p:cNvPr id="556" name="Google Shape;556;p82"/>
          <p:cNvSpPr txBox="1"/>
          <p:nvPr/>
        </p:nvSpPr>
        <p:spPr>
          <a:xfrm>
            <a:off x="706794" y="1863031"/>
            <a:ext cx="3818553" cy="1200329"/>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800"/>
              <a:buFont typeface="Arial"/>
              <a:buChar char="•"/>
            </a:pPr>
            <a:r>
              <a:rPr b="0" i="0" lang="en-IN" sz="1800" u="none" cap="none" strike="noStrike">
                <a:solidFill>
                  <a:schemeClr val="dk1"/>
                </a:solidFill>
                <a:latin typeface="Times New Roman"/>
                <a:ea typeface="Times New Roman"/>
                <a:cs typeface="Times New Roman"/>
                <a:sym typeface="Times New Roman"/>
              </a:rPr>
              <a:t>The data to be displayed on lcd, is to be written on to the DDRAM-display data Ram using the ascii format. </a:t>
            </a:r>
            <a:endParaRPr b="0" i="0" sz="1800" u="none" cap="none" strike="noStrike">
              <a:solidFill>
                <a:schemeClr val="dk1"/>
              </a:solidFill>
              <a:latin typeface="Garamond"/>
              <a:ea typeface="Garamond"/>
              <a:cs typeface="Garamond"/>
              <a:sym typeface="Garamond"/>
            </a:endParaRPr>
          </a:p>
        </p:txBody>
      </p:sp>
      <p:sp>
        <p:nvSpPr>
          <p:cNvPr id="557" name="Google Shape;557;p82"/>
          <p:cNvSpPr txBox="1"/>
          <p:nvPr/>
        </p:nvSpPr>
        <p:spPr>
          <a:xfrm>
            <a:off x="706794" y="3083509"/>
            <a:ext cx="4107802" cy="1200329"/>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800"/>
              <a:buFont typeface="Arial"/>
              <a:buChar char="•"/>
            </a:pPr>
            <a:r>
              <a:rPr b="0" i="0" lang="en-IN" sz="1800" u="none" cap="none" strike="noStrike">
                <a:solidFill>
                  <a:schemeClr val="dk1"/>
                </a:solidFill>
                <a:latin typeface="Times New Roman"/>
                <a:ea typeface="Times New Roman"/>
                <a:cs typeface="Times New Roman"/>
                <a:sym typeface="Times New Roman"/>
              </a:rPr>
              <a:t>CGROM-Character generator rom, contains dot/pixel patterns for every character to be displayed (pre programmed). </a:t>
            </a:r>
            <a:endParaRPr b="0" i="0" sz="1800" u="none" cap="none" strike="noStrike">
              <a:solidFill>
                <a:schemeClr val="dk1"/>
              </a:solidFill>
              <a:latin typeface="Garamond"/>
              <a:ea typeface="Garamond"/>
              <a:cs typeface="Garamond"/>
              <a:sym typeface="Garamond"/>
            </a:endParaRPr>
          </a:p>
        </p:txBody>
      </p:sp>
      <p:sp>
        <p:nvSpPr>
          <p:cNvPr id="558" name="Google Shape;558;p82"/>
          <p:cNvSpPr txBox="1"/>
          <p:nvPr/>
        </p:nvSpPr>
        <p:spPr>
          <a:xfrm>
            <a:off x="706794" y="4301068"/>
            <a:ext cx="4844920" cy="646331"/>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800"/>
              <a:buFont typeface="Arial"/>
              <a:buChar char="•"/>
            </a:pPr>
            <a:r>
              <a:rPr b="0" i="0" lang="en-IN" sz="1800" u="none" cap="none" strike="noStrike">
                <a:solidFill>
                  <a:schemeClr val="dk1"/>
                </a:solidFill>
                <a:latin typeface="Times New Roman"/>
                <a:ea typeface="Times New Roman"/>
                <a:cs typeface="Times New Roman"/>
                <a:sym typeface="Times New Roman"/>
              </a:rPr>
              <a:t>Shift registers are used to convert CGROM parallel data to serial data(serializing)</a:t>
            </a:r>
            <a:endParaRPr b="0" i="0" sz="1800" u="none" cap="none" strike="noStrike">
              <a:solidFill>
                <a:schemeClr val="dk1"/>
              </a:solidFill>
              <a:latin typeface="Garamond"/>
              <a:ea typeface="Garamond"/>
              <a:cs typeface="Garamond"/>
              <a:sym typeface="Garamond"/>
            </a:endParaRPr>
          </a:p>
        </p:txBody>
      </p:sp>
      <p:sp>
        <p:nvSpPr>
          <p:cNvPr id="559" name="Google Shape;559;p82"/>
          <p:cNvSpPr txBox="1"/>
          <p:nvPr/>
        </p:nvSpPr>
        <p:spPr>
          <a:xfrm>
            <a:off x="706794" y="4964629"/>
            <a:ext cx="6116216" cy="1463542"/>
          </a:xfrm>
          <a:prstGeom prst="rect">
            <a:avLst/>
          </a:prstGeom>
          <a:noFill/>
          <a:ln>
            <a:noFill/>
          </a:ln>
        </p:spPr>
        <p:txBody>
          <a:bodyPr anchorCtr="0" anchor="t" bIns="45700" lIns="91425" spcFirstLastPara="1" rIns="91425" wrap="square" tIns="45700">
            <a:spAutoFit/>
          </a:bodyPr>
          <a:lstStyle/>
          <a:p>
            <a:pPr indent="-285750" lvl="0" marL="285750" marR="0" rtl="0" algn="just">
              <a:lnSpc>
                <a:spcPct val="99000"/>
              </a:lnSpc>
              <a:spcBef>
                <a:spcPts val="0"/>
              </a:spcBef>
              <a:spcAft>
                <a:spcPts val="0"/>
              </a:spcAft>
              <a:buClr>
                <a:schemeClr val="dk1"/>
              </a:buClr>
              <a:buSzPts val="1800"/>
              <a:buFont typeface="Arial"/>
              <a:buChar char="•"/>
            </a:pPr>
            <a:r>
              <a:rPr b="0" i="0" lang="en-IN" sz="1800" u="none" cap="none" strike="noStrike">
                <a:solidFill>
                  <a:schemeClr val="dk1"/>
                </a:solidFill>
                <a:latin typeface="Times New Roman"/>
                <a:ea typeface="Times New Roman"/>
                <a:cs typeface="Times New Roman"/>
                <a:sym typeface="Times New Roman"/>
              </a:rPr>
              <a:t>Drivers are required to drive (ON/OFF) the bits</a:t>
            </a:r>
            <a:endParaRPr b="0" i="0" sz="1400" u="none" cap="none" strike="noStrike">
              <a:solidFill>
                <a:srgbClr val="000000"/>
              </a:solidFill>
              <a:latin typeface="Arial"/>
              <a:ea typeface="Arial"/>
              <a:cs typeface="Arial"/>
              <a:sym typeface="Arial"/>
            </a:endParaRPr>
          </a:p>
          <a:p>
            <a:pPr indent="-171450" lvl="0" marL="285750" marR="0" rtl="0" algn="just">
              <a:lnSpc>
                <a:spcPct val="99000"/>
              </a:lnSpc>
              <a:spcBef>
                <a:spcPts val="0"/>
              </a:spcBef>
              <a:spcAft>
                <a:spcPts val="0"/>
              </a:spcAft>
              <a:buClr>
                <a:schemeClr val="dk1"/>
              </a:buClr>
              <a:buSzPts val="1800"/>
              <a:buFont typeface="Arial"/>
              <a:buNone/>
            </a:pPr>
            <a:r>
              <a:t/>
            </a:r>
            <a:endParaRPr b="0" i="0" sz="1800" u="none" cap="none" strike="noStrike">
              <a:solidFill>
                <a:schemeClr val="dk1"/>
              </a:solidFill>
              <a:latin typeface="Times New Roman"/>
              <a:ea typeface="Times New Roman"/>
              <a:cs typeface="Times New Roman"/>
              <a:sym typeface="Times New Roman"/>
            </a:endParaRPr>
          </a:p>
          <a:p>
            <a:pPr indent="-285750" lvl="0" marL="285750" marR="0" rtl="0" algn="just">
              <a:lnSpc>
                <a:spcPct val="99000"/>
              </a:lnSpc>
              <a:spcBef>
                <a:spcPts val="0"/>
              </a:spcBef>
              <a:spcAft>
                <a:spcPts val="0"/>
              </a:spcAft>
              <a:buClr>
                <a:schemeClr val="dk1"/>
              </a:buClr>
              <a:buSzPts val="1800"/>
              <a:buFont typeface="Arial"/>
              <a:buChar char="•"/>
            </a:pPr>
            <a:r>
              <a:rPr b="0" i="0" lang="en-IN" sz="1800" u="none" cap="none" strike="noStrike">
                <a:solidFill>
                  <a:schemeClr val="dk1"/>
                </a:solidFill>
                <a:latin typeface="Times New Roman"/>
                <a:ea typeface="Times New Roman"/>
                <a:cs typeface="Times New Roman"/>
                <a:sym typeface="Times New Roman"/>
              </a:rPr>
              <a:t>Refreshing logics are required to hold the display data, as the dots are displayed row by row basis continuously, like in CRT.</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83"/>
          <p:cNvSpPr txBox="1"/>
          <p:nvPr/>
        </p:nvSpPr>
        <p:spPr>
          <a:xfrm>
            <a:off x="874745" y="768230"/>
            <a:ext cx="6116216" cy="4247317"/>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DDRAM </a:t>
            </a:r>
            <a:r>
              <a:rPr b="1" i="0" lang="en-IN" sz="1800" u="none" cap="none" strike="noStrike">
                <a:solidFill>
                  <a:schemeClr val="dk1"/>
                </a:solidFill>
                <a:latin typeface="Times New Roman"/>
                <a:ea typeface="Times New Roman"/>
                <a:cs typeface="Times New Roman"/>
                <a:sym typeface="Times New Roman"/>
              </a:rPr>
              <a:t>:</a:t>
            </a:r>
            <a:r>
              <a:rPr b="0" i="0" lang="en-IN" sz="1800" u="none" cap="none" strike="noStrike">
                <a:solidFill>
                  <a:schemeClr val="dk1"/>
                </a:solidFill>
                <a:latin typeface="Times New Roman"/>
                <a:ea typeface="Times New Roman"/>
                <a:cs typeface="Times New Roman"/>
                <a:sym typeface="Times New Roman"/>
              </a:rPr>
              <a:t> The data to be displayed on LCD, is to be written on to the display data RAM using ASCII format, i.e. if ‘A’ is to be displayed, ASCII code of A. i.e. 65 to be written. </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dk1"/>
              </a:buClr>
              <a:buSzPts val="1800"/>
              <a:buFont typeface="Noto Sans Symbols"/>
              <a:buNone/>
            </a:pPr>
            <a:r>
              <a:t/>
            </a:r>
            <a:endParaRPr b="0" i="0" sz="1800" u="none" cap="none" strike="noStrike">
              <a:solidFill>
                <a:schemeClr val="dk1"/>
              </a:solidFill>
              <a:latin typeface="Times New Roman"/>
              <a:ea typeface="Times New Roman"/>
              <a:cs typeface="Times New Roman"/>
              <a:sym typeface="Times New Roman"/>
            </a:endParaRPr>
          </a:p>
          <a:p>
            <a:pPr indent="-285750" lvl="0" marL="2857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The first 40 bytes (00 – 39 decimal) of RAM allocated for 1</a:t>
            </a:r>
            <a:r>
              <a:rPr b="0" baseline="30000" i="0" lang="en-IN" sz="2400" u="none" cap="none" strike="noStrike">
                <a:solidFill>
                  <a:schemeClr val="dk1"/>
                </a:solidFill>
                <a:latin typeface="Times New Roman"/>
                <a:ea typeface="Times New Roman"/>
                <a:cs typeface="Times New Roman"/>
                <a:sym typeface="Times New Roman"/>
              </a:rPr>
              <a:t>st</a:t>
            </a:r>
            <a:r>
              <a:rPr b="0" i="0" lang="en-IN" sz="1800" u="none" cap="none" strike="noStrike">
                <a:solidFill>
                  <a:schemeClr val="dk1"/>
                </a:solidFill>
                <a:latin typeface="Times New Roman"/>
                <a:ea typeface="Times New Roman"/>
                <a:cs typeface="Times New Roman"/>
                <a:sym typeface="Times New Roman"/>
              </a:rPr>
              <a:t> Line, another 40 bytes (40 to 79 decimal) of RAM to 2</a:t>
            </a:r>
            <a:r>
              <a:rPr b="0" baseline="30000" i="0" lang="en-IN" sz="2400" u="none" cap="none" strike="noStrike">
                <a:solidFill>
                  <a:schemeClr val="dk1"/>
                </a:solidFill>
                <a:latin typeface="Times New Roman"/>
                <a:ea typeface="Times New Roman"/>
                <a:cs typeface="Times New Roman"/>
                <a:sym typeface="Times New Roman"/>
              </a:rPr>
              <a:t>nd</a:t>
            </a:r>
            <a:r>
              <a:rPr b="0" i="0" lang="en-IN" sz="1800" u="none" cap="none" strike="noStrike">
                <a:solidFill>
                  <a:schemeClr val="dk1"/>
                </a:solidFill>
                <a:latin typeface="Times New Roman"/>
                <a:ea typeface="Times New Roman"/>
                <a:cs typeface="Times New Roman"/>
                <a:sym typeface="Times New Roman"/>
              </a:rPr>
              <a:t> line</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dk1"/>
              </a:buClr>
              <a:buSzPts val="1800"/>
              <a:buFont typeface="Noto Sans Symbols"/>
              <a:buNone/>
            </a:pPr>
            <a:r>
              <a:t/>
            </a:r>
            <a:endParaRPr b="0" i="0" sz="1800" u="none" cap="none" strike="noStrike">
              <a:solidFill>
                <a:schemeClr val="dk1"/>
              </a:solidFill>
              <a:latin typeface="Times New Roman"/>
              <a:ea typeface="Times New Roman"/>
              <a:cs typeface="Times New Roman"/>
              <a:sym typeface="Times New Roman"/>
            </a:endParaRPr>
          </a:p>
          <a:p>
            <a:pPr indent="-285750" lvl="0" marL="2857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First 16 locations are allocated to corresponding 16 display digits of 1st line. If we want to write to the 4th digit, we have to write to the 4th location in DDRAM.</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dk1"/>
              </a:buClr>
              <a:buSzPts val="1800"/>
              <a:buFont typeface="Noto Sans Symbols"/>
              <a:buNone/>
            </a:pPr>
            <a:r>
              <a:t/>
            </a:r>
            <a:endParaRPr b="0" i="0" sz="1800" u="none" cap="none" strike="noStrike">
              <a:solidFill>
                <a:schemeClr val="dk1"/>
              </a:solidFill>
              <a:latin typeface="Times New Roman"/>
              <a:ea typeface="Times New Roman"/>
              <a:cs typeface="Times New Roman"/>
              <a:sym typeface="Times New Roman"/>
            </a:endParaRPr>
          </a:p>
          <a:p>
            <a:pPr indent="-285750" lvl="0" marL="2857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Even though display shows 16 digits at a time, memory holds 40 characters for each line, so using shift command we can rotate the display to make all the 40 characters visible </a:t>
            </a:r>
            <a:endParaRPr b="0" i="0" sz="1800" u="none" cap="none" strike="noStrike">
              <a:solidFill>
                <a:schemeClr val="dk1"/>
              </a:solidFill>
              <a:latin typeface="Times New Roman"/>
              <a:ea typeface="Times New Roman"/>
              <a:cs typeface="Times New Roman"/>
              <a:sym typeface="Times New Roman"/>
            </a:endParaRPr>
          </a:p>
          <a:p>
            <a:pPr indent="-171450" lvl="0" marL="285750" marR="0" rtl="0" algn="l">
              <a:lnSpc>
                <a:spcPct val="100000"/>
              </a:lnSpc>
              <a:spcBef>
                <a:spcPts val="0"/>
              </a:spcBef>
              <a:spcAft>
                <a:spcPts val="0"/>
              </a:spcAft>
              <a:buClr>
                <a:schemeClr val="dk1"/>
              </a:buClr>
              <a:buSzPts val="1800"/>
              <a:buFont typeface="Noto Sans Symbols"/>
              <a:buNone/>
            </a:pPr>
            <a:r>
              <a:t/>
            </a:r>
            <a:endParaRPr b="0" i="0" sz="1800" u="none" cap="none" strike="noStrike">
              <a:solidFill>
                <a:schemeClr val="dk1"/>
              </a:solidFill>
              <a:latin typeface="Garamond"/>
              <a:ea typeface="Garamond"/>
              <a:cs typeface="Garamond"/>
              <a:sym typeface="Garamond"/>
            </a:endParaRPr>
          </a:p>
        </p:txBody>
      </p:sp>
      <p:pic>
        <p:nvPicPr>
          <p:cNvPr id="565" name="Google Shape;565;p83"/>
          <p:cNvPicPr preferRelativeResize="0"/>
          <p:nvPr/>
        </p:nvPicPr>
        <p:blipFill rotWithShape="1">
          <a:blip r:embed="rId3">
            <a:alphaModFix/>
          </a:blip>
          <a:srcRect b="0" l="0" r="0" t="0"/>
          <a:stretch/>
        </p:blipFill>
        <p:spPr>
          <a:xfrm>
            <a:off x="7069623" y="2873830"/>
            <a:ext cx="4616450" cy="3291438"/>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84"/>
          <p:cNvSpPr txBox="1"/>
          <p:nvPr/>
        </p:nvSpPr>
        <p:spPr>
          <a:xfrm>
            <a:off x="1073021" y="1084785"/>
            <a:ext cx="10226350" cy="2342501"/>
          </a:xfrm>
          <a:prstGeom prst="rect">
            <a:avLst/>
          </a:prstGeom>
          <a:noFill/>
          <a:ln>
            <a:noFill/>
          </a:ln>
        </p:spPr>
        <p:txBody>
          <a:bodyPr anchorCtr="0" anchor="t" bIns="45700" lIns="91425" spcFirstLastPara="1" rIns="91425" wrap="square" tIns="45700">
            <a:spAutoFit/>
          </a:bodyPr>
          <a:lstStyle/>
          <a:p>
            <a:pPr indent="-285750" lvl="0" marL="285750" marR="12700" rtl="0" algn="just">
              <a:lnSpc>
                <a:spcPct val="112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CGROM : character generator ROM : it contains dot/pixel patterns for every character to be displayed (pre prog rammed), in 5 x 7 mode, 7 bytes of CGROM required to produce the character on the display so CGROM is used to convert ascii code to dot patterns on display.</a:t>
            </a:r>
            <a:endParaRPr b="0" i="0" sz="1400" u="none" cap="none" strike="noStrike">
              <a:solidFill>
                <a:srgbClr val="000000"/>
              </a:solidFill>
              <a:latin typeface="Arial"/>
              <a:ea typeface="Arial"/>
              <a:cs typeface="Arial"/>
              <a:sym typeface="Arial"/>
            </a:endParaRPr>
          </a:p>
          <a:p>
            <a:pPr indent="0" lvl="0" marL="0" marR="12700" rtl="0" algn="just">
              <a:lnSpc>
                <a:spcPct val="112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25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285750" lvl="0" marL="285750" marR="12700" rtl="0" algn="just">
              <a:lnSpc>
                <a:spcPct val="113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Shift – reg’s, bit/pixel drives and refreshing logic: Shift registers used to convert CGROM parallel data to serial data (serialising), drives required to drive (on/off) the bits, refreshing logics are required to hold the display data, as the dots are displayed row by row basis continuously, like in CRT.</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pic>
        <p:nvPicPr>
          <p:cNvPr id="575" name="Google Shape;575;p85"/>
          <p:cNvPicPr preferRelativeResize="0"/>
          <p:nvPr/>
        </p:nvPicPr>
        <p:blipFill rotWithShape="1">
          <a:blip r:embed="rId3">
            <a:alphaModFix/>
          </a:blip>
          <a:srcRect b="0" l="0" r="0" t="0"/>
          <a:stretch/>
        </p:blipFill>
        <p:spPr>
          <a:xfrm>
            <a:off x="2332653" y="685898"/>
            <a:ext cx="7511143" cy="3427186"/>
          </a:xfrm>
          <a:prstGeom prst="rect">
            <a:avLst/>
          </a:prstGeom>
          <a:noFill/>
          <a:ln>
            <a:noFill/>
          </a:ln>
        </p:spPr>
      </p:pic>
      <p:sp>
        <p:nvSpPr>
          <p:cNvPr id="576" name="Google Shape;576;p85"/>
          <p:cNvSpPr txBox="1"/>
          <p:nvPr/>
        </p:nvSpPr>
        <p:spPr>
          <a:xfrm>
            <a:off x="1238639" y="4236298"/>
            <a:ext cx="9323614" cy="92333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Whatever data we send to LCD is of two types, </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Command to the LCD(to configure) or </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ASCII code of character to be displayed on LCD (to DDRAM). </a:t>
            </a:r>
            <a:endParaRPr b="0" i="0" sz="1800" u="none" cap="none" strike="noStrike">
              <a:solidFill>
                <a:schemeClr val="dk1"/>
              </a:solidFill>
              <a:latin typeface="Garamond"/>
              <a:ea typeface="Garamond"/>
              <a:cs typeface="Garamond"/>
              <a:sym typeface="Garamond"/>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86"/>
          <p:cNvSpPr txBox="1"/>
          <p:nvPr/>
        </p:nvSpPr>
        <p:spPr>
          <a:xfrm>
            <a:off x="898787" y="1230776"/>
            <a:ext cx="6024527" cy="4704878"/>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800"/>
              <a:buFont typeface="Noto Sans Symbols"/>
              <a:buChar char="❑"/>
            </a:pPr>
            <a:r>
              <a:rPr b="1" i="0" lang="en-IN" sz="1800" u="none" cap="none" strike="noStrike">
                <a:solidFill>
                  <a:schemeClr val="dk1"/>
                </a:solidFill>
                <a:latin typeface="Times New Roman"/>
                <a:ea typeface="Times New Roman"/>
                <a:cs typeface="Times New Roman"/>
                <a:sym typeface="Times New Roman"/>
              </a:rPr>
              <a:t>RS (Register Select): 0 or 1</a:t>
            </a:r>
            <a:endParaRPr b="0" i="0" sz="1200" u="none" cap="none" strike="noStrike">
              <a:solidFill>
                <a:schemeClr val="dk1"/>
              </a:solidFill>
              <a:latin typeface="Calibri"/>
              <a:ea typeface="Calibri"/>
              <a:cs typeface="Calibri"/>
              <a:sym typeface="Calibri"/>
            </a:endParaRPr>
          </a:p>
          <a:p>
            <a:pPr indent="0" lvl="0" marL="114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0 - writing command byte into command register of LCD</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143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1 - writing data (ASCII code) into Data register of LCD</a:t>
            </a:r>
            <a:endParaRPr b="0" i="0" sz="1400" u="none" cap="none" strike="noStrike">
              <a:solidFill>
                <a:srgbClr val="000000"/>
              </a:solidFill>
              <a:latin typeface="Arial"/>
              <a:ea typeface="Arial"/>
              <a:cs typeface="Arial"/>
              <a:sym typeface="Arial"/>
            </a:endParaRPr>
          </a:p>
          <a:p>
            <a:pPr indent="0" lvl="0" marL="11430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11430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4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Noto Sans Symbols"/>
              <a:buChar char="❑"/>
            </a:pPr>
            <a:r>
              <a:rPr b="1" i="0" lang="en-IN" sz="1800" u="none" cap="none" strike="noStrike">
                <a:solidFill>
                  <a:schemeClr val="dk1"/>
                </a:solidFill>
                <a:latin typeface="Times New Roman"/>
                <a:ea typeface="Times New Roman"/>
                <a:cs typeface="Times New Roman"/>
                <a:sym typeface="Times New Roman"/>
              </a:rPr>
              <a:t>R/W : (Read/Write) (Note: Many a times, R/W is grounded)</a:t>
            </a:r>
            <a:endParaRPr b="0" i="0" sz="1200" u="none" cap="none" strike="noStrike">
              <a:solidFill>
                <a:schemeClr val="dk1"/>
              </a:solidFill>
              <a:latin typeface="Calibri"/>
              <a:ea typeface="Calibri"/>
              <a:cs typeface="Calibri"/>
              <a:sym typeface="Calibri"/>
            </a:endParaRPr>
          </a:p>
          <a:p>
            <a:pPr indent="0" lvl="0" marL="152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0-	Write to LCD (Data/Command)</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52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1-	Read from the LCD</a:t>
            </a:r>
            <a:endParaRPr b="0" i="0" sz="1400" u="none" cap="none" strike="noStrike">
              <a:solidFill>
                <a:srgbClr val="000000"/>
              </a:solidFill>
              <a:latin typeface="Arial"/>
              <a:ea typeface="Arial"/>
              <a:cs typeface="Arial"/>
              <a:sym typeface="Arial"/>
            </a:endParaRPr>
          </a:p>
          <a:p>
            <a:pPr indent="0" lvl="0" marL="15240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5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Noto Sans Symbols"/>
              <a:buChar char="❑"/>
            </a:pPr>
            <a:r>
              <a:rPr b="1" i="0" lang="en-IN" sz="1800" u="none" cap="none" strike="noStrike">
                <a:solidFill>
                  <a:schemeClr val="dk1"/>
                </a:solidFill>
                <a:latin typeface="Times New Roman"/>
                <a:ea typeface="Times New Roman"/>
                <a:cs typeface="Times New Roman"/>
                <a:sym typeface="Times New Roman"/>
              </a:rPr>
              <a:t>E (Enable) : 1 to 0 pulse</a:t>
            </a:r>
            <a:endParaRPr b="0" i="0" sz="1200" u="none" cap="none" strike="noStrike">
              <a:solidFill>
                <a:schemeClr val="dk1"/>
              </a:solidFill>
              <a:latin typeface="Calibri"/>
              <a:ea typeface="Calibri"/>
              <a:cs typeface="Calibri"/>
              <a:sym typeface="Calibri"/>
            </a:endParaRPr>
          </a:p>
          <a:p>
            <a:pPr indent="0" lvl="0" marL="0" marR="0" rtl="0" algn="l">
              <a:lnSpc>
                <a:spcPct val="50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342900" lvl="0" marL="342900" marR="3810" rtl="0" algn="l">
              <a:lnSpc>
                <a:spcPct val="97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Enable is required to perform the writing/reading to LCD, E – ‘1’ (for 450nsec) &amp; then ‘0’ (High to Low Pulse)</a:t>
            </a:r>
            <a:endParaRPr b="0" i="0" sz="1400" u="none" cap="none" strike="noStrike">
              <a:solidFill>
                <a:srgbClr val="000000"/>
              </a:solidFill>
              <a:latin typeface="Arial"/>
              <a:ea typeface="Arial"/>
              <a:cs typeface="Arial"/>
              <a:sym typeface="Arial"/>
            </a:endParaRPr>
          </a:p>
          <a:p>
            <a:pPr indent="-228600" lvl="0" marL="342900" marR="3810" rtl="0" algn="l">
              <a:lnSpc>
                <a:spcPct val="97000"/>
              </a:lnSpc>
              <a:spcBef>
                <a:spcPts val="0"/>
              </a:spcBef>
              <a:spcAft>
                <a:spcPts val="0"/>
              </a:spcAft>
              <a:buClr>
                <a:schemeClr val="dk1"/>
              </a:buClr>
              <a:buSzPts val="1800"/>
              <a:buFont typeface="Noto Sans Symbols"/>
              <a:buNone/>
            </a:pPr>
            <a:r>
              <a:t/>
            </a:r>
            <a:endParaRPr b="0" i="0" sz="1800" u="none" cap="none" strike="noStrike">
              <a:solidFill>
                <a:schemeClr val="dk1"/>
              </a:solidFill>
              <a:latin typeface="Times New Roman"/>
              <a:ea typeface="Times New Roman"/>
              <a:cs typeface="Times New Roman"/>
              <a:sym typeface="Times New Roman"/>
            </a:endParaRPr>
          </a:p>
          <a:p>
            <a:pPr indent="-266700" lvl="0" marL="342900" marR="3810" rtl="0" algn="l">
              <a:lnSpc>
                <a:spcPct val="97000"/>
              </a:lnSpc>
              <a:spcBef>
                <a:spcPts val="0"/>
              </a:spcBef>
              <a:spcAft>
                <a:spcPts val="0"/>
              </a:spcAft>
              <a:buClr>
                <a:schemeClr val="dk1"/>
              </a:buClr>
              <a:buSzPts val="1200"/>
              <a:buFont typeface="Noto Sans Symbols"/>
              <a:buNone/>
            </a:pPr>
            <a:r>
              <a:t/>
            </a:r>
            <a:endParaRPr b="0" i="0" sz="1200" u="none" cap="none" strike="noStrike">
              <a:solidFill>
                <a:schemeClr val="dk1"/>
              </a:solidFill>
              <a:latin typeface="Calibri"/>
              <a:ea typeface="Calibri"/>
              <a:cs typeface="Calibri"/>
              <a:sym typeface="Calibri"/>
            </a:endParaRPr>
          </a:p>
          <a:p>
            <a:pPr indent="0" lvl="0" marL="0" marR="0" rtl="0" algn="l">
              <a:lnSpc>
                <a:spcPct val="5555"/>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285750" lvl="0" marL="285750" marR="3810" rtl="0" algn="l">
              <a:lnSpc>
                <a:spcPct val="97000"/>
              </a:lnSpc>
              <a:spcBef>
                <a:spcPts val="0"/>
              </a:spcBef>
              <a:spcAft>
                <a:spcPts val="0"/>
              </a:spcAft>
              <a:buClr>
                <a:schemeClr val="dk1"/>
              </a:buClr>
              <a:buSzPts val="1800"/>
              <a:buFont typeface="Noto Sans Symbols"/>
              <a:buChar char="❑"/>
            </a:pPr>
            <a:r>
              <a:rPr b="1" i="0" lang="en-IN" sz="1800" u="none" cap="none" strike="noStrike">
                <a:solidFill>
                  <a:schemeClr val="dk1"/>
                </a:solidFill>
                <a:latin typeface="Times New Roman"/>
                <a:ea typeface="Times New Roman"/>
                <a:cs typeface="Times New Roman"/>
                <a:sym typeface="Times New Roman"/>
              </a:rPr>
              <a:t>D0-D7 </a:t>
            </a:r>
            <a:r>
              <a:rPr b="0" i="0" lang="en-IN" sz="1800" u="none" cap="none" strike="noStrike">
                <a:solidFill>
                  <a:schemeClr val="dk1"/>
                </a:solidFill>
                <a:latin typeface="Times New Roman"/>
                <a:ea typeface="Times New Roman"/>
                <a:cs typeface="Times New Roman"/>
                <a:sym typeface="Times New Roman"/>
              </a:rPr>
              <a:t>- It is a bidirectional data bus, used to write data/command to LCD or reading status.</a:t>
            </a:r>
            <a:r>
              <a:rPr b="1" i="0" lang="en-IN" sz="1800" u="none" cap="none" strike="noStrike">
                <a:solidFill>
                  <a:schemeClr val="dk1"/>
                </a:solidFill>
                <a:latin typeface="Times New Roman"/>
                <a:ea typeface="Times New Roman"/>
                <a:cs typeface="Times New Roman"/>
                <a:sym typeface="Times New Roman"/>
              </a:rPr>
              <a:t> </a:t>
            </a:r>
            <a:r>
              <a:rPr b="0" i="0" lang="en-IN" sz="1800" u="none" cap="none" strike="noStrike">
                <a:solidFill>
                  <a:schemeClr val="dk1"/>
                </a:solidFill>
                <a:latin typeface="Times New Roman"/>
                <a:ea typeface="Times New Roman"/>
                <a:cs typeface="Times New Roman"/>
                <a:sym typeface="Times New Roman"/>
              </a:rPr>
              <a:t>In 4bit nibble mode, only lines D4 – D7 are used for communication.</a:t>
            </a:r>
            <a:endParaRPr b="0" i="0" sz="1200" u="none" cap="none" strike="noStrike">
              <a:solidFill>
                <a:schemeClr val="dk1"/>
              </a:solidFill>
              <a:latin typeface="Calibri"/>
              <a:ea typeface="Calibri"/>
              <a:cs typeface="Calibri"/>
              <a:sym typeface="Calibri"/>
            </a:endParaRPr>
          </a:p>
        </p:txBody>
      </p:sp>
      <p:pic>
        <p:nvPicPr>
          <p:cNvPr id="582" name="Google Shape;582;p86"/>
          <p:cNvPicPr preferRelativeResize="0"/>
          <p:nvPr/>
        </p:nvPicPr>
        <p:blipFill rotWithShape="1">
          <a:blip r:embed="rId3">
            <a:alphaModFix/>
          </a:blip>
          <a:srcRect b="0" l="0" r="0" t="0"/>
          <a:stretch/>
        </p:blipFill>
        <p:spPr>
          <a:xfrm>
            <a:off x="6821091" y="1230776"/>
            <a:ext cx="5257497" cy="2979932"/>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graphicFrame>
        <p:nvGraphicFramePr>
          <p:cNvPr id="587" name="Google Shape;587;p87"/>
          <p:cNvGraphicFramePr/>
          <p:nvPr/>
        </p:nvGraphicFramePr>
        <p:xfrm>
          <a:off x="1045029" y="438540"/>
          <a:ext cx="3000000" cy="3000000"/>
        </p:xfrm>
        <a:graphic>
          <a:graphicData uri="http://schemas.openxmlformats.org/drawingml/2006/table">
            <a:tbl>
              <a:tblPr>
                <a:noFill/>
                <a:tableStyleId>{34C7F970-7081-4F63-99DB-C963468159E0}</a:tableStyleId>
              </a:tblPr>
              <a:tblGrid>
                <a:gridCol w="1341300"/>
                <a:gridCol w="577400"/>
                <a:gridCol w="377775"/>
                <a:gridCol w="427050"/>
                <a:gridCol w="427050"/>
                <a:gridCol w="427050"/>
                <a:gridCol w="427050"/>
                <a:gridCol w="422725"/>
                <a:gridCol w="592400"/>
                <a:gridCol w="4226775"/>
              </a:tblGrid>
              <a:tr h="266300">
                <a:tc>
                  <a:txBody>
                    <a:bodyPr/>
                    <a:lstStyle/>
                    <a:p>
                      <a:pPr indent="0" lvl="0" marL="762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Instruction</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D7</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D6</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D5</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D4</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D3</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D2</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D1</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D0</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11049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Descripti</a:t>
                      </a:r>
                      <a:endParaRPr b="1" sz="1050" u="none" cap="none" strike="noStrike">
                        <a:latin typeface="Times New Roman"/>
                        <a:ea typeface="Times New Roman"/>
                        <a:cs typeface="Times New Roman"/>
                        <a:sym typeface="Times New Roman"/>
                      </a:endParaRPr>
                    </a:p>
                  </a:txBody>
                  <a:tcPr marT="0" marB="0" marR="0" marL="0" anchor="b"/>
                </a:tc>
              </a:tr>
              <a:tr h="219800">
                <a:tc>
                  <a:txBody>
                    <a:bodyPr/>
                    <a:lstStyle/>
                    <a:p>
                      <a:pPr indent="0" lvl="0" marL="76200" marR="0" rtl="0" algn="l">
                        <a:lnSpc>
                          <a:spcPct val="100000"/>
                        </a:lnSpc>
                        <a:spcBef>
                          <a:spcPts val="0"/>
                        </a:spcBef>
                        <a:spcAft>
                          <a:spcPts val="0"/>
                        </a:spcAft>
                        <a:buClr>
                          <a:srgbClr val="000000"/>
                        </a:buClr>
                        <a:buSzPts val="1050"/>
                        <a:buFont typeface="Arial"/>
                        <a:buNone/>
                      </a:pPr>
                      <a:r>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1320800" marR="0" rtl="0" algn="l">
                        <a:lnSpc>
                          <a:spcPct val="11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on</a:t>
                      </a:r>
                      <a:endParaRPr b="1" sz="1050" u="none" cap="none" strike="noStrike">
                        <a:latin typeface="Times New Roman"/>
                        <a:ea typeface="Times New Roman"/>
                        <a:cs typeface="Times New Roman"/>
                        <a:sym typeface="Times New Roman"/>
                      </a:endParaRPr>
                    </a:p>
                  </a:txBody>
                  <a:tcPr marT="0" marB="0" marR="0" marL="0" anchor="b"/>
                </a:tc>
              </a:tr>
              <a:tr h="197950">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Clear</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1</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381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Clears Display and returns cursor to home</a:t>
                      </a:r>
                      <a:endParaRPr b="1" sz="1050" u="none" cap="none" strike="noStrike">
                        <a:latin typeface="Times New Roman"/>
                        <a:ea typeface="Times New Roman"/>
                        <a:cs typeface="Times New Roman"/>
                        <a:sym typeface="Times New Roman"/>
                      </a:endParaRPr>
                    </a:p>
                  </a:txBody>
                  <a:tcPr marT="0" marB="0" marR="0" marL="0" anchor="b"/>
                </a:tc>
              </a:tr>
              <a:tr h="36750">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display</a:t>
                      </a:r>
                      <a:endParaRPr b="1" sz="1050" u="none" cap="none" strike="noStrike">
                        <a:latin typeface="Times New Roman"/>
                        <a:ea typeface="Times New Roman"/>
                        <a:cs typeface="Times New Roman"/>
                        <a:sym typeface="Times New Roman"/>
                      </a:endParaRPr>
                    </a:p>
                  </a:txBody>
                  <a:tcPr marT="0" marB="0" marR="0" marL="0" anchor="b"/>
                </a:tc>
                <a:tc vMerge="1"/>
                <a:tc vMerge="1"/>
                <a:tc vMerge="1"/>
                <a:tc vMerge="1"/>
                <a:tc vMerge="1"/>
                <a:tc vMerge="1"/>
                <a:tc vMerge="1"/>
                <a:tc vMerge="1"/>
                <a:tc rowSpan="2">
                  <a:txBody>
                    <a:bodyPr/>
                    <a:lstStyle/>
                    <a:p>
                      <a:pPr indent="0" lvl="0" marL="381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position.</a:t>
                      </a:r>
                      <a:endParaRPr b="1" sz="1050" u="none" cap="none" strike="noStrike">
                        <a:latin typeface="Times New Roman"/>
                        <a:ea typeface="Times New Roman"/>
                        <a:cs typeface="Times New Roman"/>
                        <a:sym typeface="Times New Roman"/>
                      </a:endParaRPr>
                    </a:p>
                  </a:txBody>
                  <a:tcPr marT="0" marB="0" marR="0" marL="0" anchor="b"/>
                </a:tc>
              </a:tr>
              <a:tr h="147425">
                <a:tc vMerge="1"/>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vMerge="1"/>
              </a:tr>
              <a:tr h="78975">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r>
              <a:tr h="199125">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Cursor</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1</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X</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381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Returns  cursor  to  home  position.  Also</a:t>
                      </a:r>
                      <a:endParaRPr b="1" sz="1050" u="none" cap="none" strike="noStrike">
                        <a:latin typeface="Times New Roman"/>
                        <a:ea typeface="Times New Roman"/>
                        <a:cs typeface="Times New Roman"/>
                        <a:sym typeface="Times New Roman"/>
                      </a:endParaRPr>
                    </a:p>
                  </a:txBody>
                  <a:tcPr marT="0" marB="0" marR="0" marL="0" anchor="b"/>
                </a:tc>
              </a:tr>
              <a:tr h="36750">
                <a:tc vMerge="1"/>
                <a:tc vMerge="1"/>
                <a:tc vMerge="1"/>
                <a:tc vMerge="1"/>
                <a:tc vMerge="1"/>
                <a:tc vMerge="1"/>
                <a:tc vMerge="1"/>
                <a:tc vMerge="1"/>
                <a:tc vMerge="1"/>
                <a:tc rowSpan="2">
                  <a:txBody>
                    <a:bodyPr/>
                    <a:lstStyle/>
                    <a:p>
                      <a:pPr indent="0" lvl="0" marL="38100" marR="0" rtl="0" algn="l">
                        <a:lnSpc>
                          <a:spcPct val="11375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returns display being shifted to the original</a:t>
                      </a:r>
                      <a:endParaRPr b="1" sz="1050" u="none" cap="none" strike="noStrike">
                        <a:latin typeface="Times New Roman"/>
                        <a:ea typeface="Times New Roman"/>
                        <a:cs typeface="Times New Roman"/>
                        <a:sym typeface="Times New Roman"/>
                      </a:endParaRPr>
                    </a:p>
                  </a:txBody>
                  <a:tcPr marT="0" marB="0" marR="0" marL="0" anchor="b"/>
                </a:tc>
              </a:tr>
              <a:tr h="196850">
                <a:tc rowSpan="2">
                  <a:txBody>
                    <a:bodyPr/>
                    <a:lstStyle/>
                    <a:p>
                      <a:pPr indent="0" lvl="0" marL="0" marR="0" rtl="0" algn="ctr">
                        <a:lnSpc>
                          <a:spcPct val="114166"/>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home</a:t>
                      </a:r>
                      <a:endParaRPr b="1" sz="1050" u="none" cap="none" strike="noStrike">
                        <a:latin typeface="Times New Roman"/>
                        <a:ea typeface="Times New Roman"/>
                        <a:cs typeface="Times New Roman"/>
                        <a:sym typeface="Times New Roman"/>
                      </a:endParaRPr>
                    </a:p>
                  </a:txBody>
                  <a:tcPr marT="0" marB="0" marR="0" marL="0" anchor="b"/>
                </a:tc>
                <a:tc vMerge="1"/>
                <a:tc vMerge="1"/>
                <a:tc vMerge="1"/>
                <a:tc vMerge="1"/>
                <a:tc vMerge="1"/>
                <a:tc vMerge="1"/>
                <a:tc vMerge="1"/>
                <a:tc vMerge="1"/>
                <a:tc vMerge="1"/>
              </a:tr>
              <a:tr h="110550">
                <a:tc vMerge="1"/>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381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position.</a:t>
                      </a:r>
                      <a:endParaRPr b="1" sz="1050" u="none" cap="none" strike="noStrike">
                        <a:latin typeface="Times New Roman"/>
                        <a:ea typeface="Times New Roman"/>
                        <a:cs typeface="Times New Roman"/>
                        <a:sym typeface="Times New Roman"/>
                      </a:endParaRPr>
                    </a:p>
                  </a:txBody>
                  <a:tcPr marT="0" marB="0" marR="0" marL="0" anchor="b"/>
                </a:tc>
              </a:tr>
              <a:tr h="110550">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vMerge="1"/>
              </a:tr>
              <a:tr h="94775">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r>
              <a:tr h="219800">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38100" marR="0" rtl="0" algn="l">
                        <a:lnSpc>
                          <a:spcPct val="110416"/>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I/D = 0 - cursor is in decrement position.</a:t>
                      </a:r>
                      <a:endParaRPr b="1" sz="1050" u="none" cap="none" strike="noStrike">
                        <a:latin typeface="Times New Roman"/>
                        <a:ea typeface="Times New Roman"/>
                        <a:cs typeface="Times New Roman"/>
                        <a:sym typeface="Times New Roman"/>
                      </a:endParaRPr>
                    </a:p>
                  </a:txBody>
                  <a:tcPr marT="0" marB="0" marR="0" marL="0" anchor="b"/>
                </a:tc>
              </a:tr>
              <a:tr h="176350">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Entry</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381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I/D = 1 - cursor is in increment position.</a:t>
                      </a:r>
                      <a:endParaRPr b="1" sz="1050" u="none" cap="none" strike="noStrike">
                        <a:latin typeface="Times New Roman"/>
                        <a:ea typeface="Times New Roman"/>
                        <a:cs typeface="Times New Roman"/>
                        <a:sym typeface="Times New Roman"/>
                      </a:endParaRPr>
                    </a:p>
                  </a:txBody>
                  <a:tcPr marT="0" marB="0" marR="0" marL="0" anchor="b"/>
                </a:tc>
              </a:tr>
              <a:tr h="233575">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mode set</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1</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I/D</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S</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38100" marR="0" rtl="0" algn="l">
                        <a:lnSpc>
                          <a:spcPct val="11375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S = 0 - Shift is invisible.</a:t>
                      </a:r>
                      <a:endParaRPr b="1" sz="1050" u="none" cap="none" strike="noStrike">
                        <a:latin typeface="Times New Roman"/>
                        <a:ea typeface="Times New Roman"/>
                        <a:cs typeface="Times New Roman"/>
                        <a:sym typeface="Times New Roman"/>
                      </a:endParaRPr>
                    </a:p>
                  </a:txBody>
                  <a:tcPr marT="0" marB="0" marR="0" marL="0" anchor="b"/>
                </a:tc>
              </a:tr>
              <a:tr h="233575">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38100" marR="0" rtl="0" algn="l">
                        <a:lnSpc>
                          <a:spcPct val="11375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S = 1 - Shift is visible</a:t>
                      </a:r>
                      <a:endParaRPr b="1" sz="1050" u="none" cap="none" strike="noStrike">
                        <a:latin typeface="Times New Roman"/>
                        <a:ea typeface="Times New Roman"/>
                        <a:cs typeface="Times New Roman"/>
                        <a:sym typeface="Times New Roman"/>
                      </a:endParaRPr>
                    </a:p>
                  </a:txBody>
                  <a:tcPr marT="0" marB="0" marR="0" marL="0" anchor="b"/>
                </a:tc>
              </a:tr>
              <a:tr h="17635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r>
              <a:tr h="219800">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Display</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38100" marR="0" rtl="0" algn="l">
                        <a:lnSpc>
                          <a:spcPct val="110416"/>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 Display, C- Cursor, B-Blinking cursor</a:t>
                      </a:r>
                      <a:endParaRPr b="1" sz="1050" u="none" cap="none" strike="noStrike">
                        <a:latin typeface="Times New Roman"/>
                        <a:ea typeface="Times New Roman"/>
                        <a:cs typeface="Times New Roman"/>
                        <a:sym typeface="Times New Roman"/>
                      </a:endParaRPr>
                    </a:p>
                  </a:txBody>
                  <a:tcPr marT="0" marB="0" marR="0" marL="0" anchor="b"/>
                </a:tc>
              </a:tr>
              <a:tr h="36750">
                <a:tc vMerge="1"/>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1</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C</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B</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381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0-OFF</a:t>
                      </a:r>
                      <a:endParaRPr b="1" sz="1050" u="none" cap="none" strike="noStrike">
                        <a:latin typeface="Times New Roman"/>
                        <a:ea typeface="Times New Roman"/>
                        <a:cs typeface="Times New Roman"/>
                        <a:sym typeface="Times New Roman"/>
                      </a:endParaRPr>
                    </a:p>
                  </a:txBody>
                  <a:tcPr marT="0" marB="0" marR="0" marL="0" anchor="b"/>
                </a:tc>
              </a:tr>
              <a:tr h="147425">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ON- OFF</a:t>
                      </a:r>
                      <a:endParaRPr b="1" sz="1050" u="none" cap="none" strike="noStrike">
                        <a:latin typeface="Times New Roman"/>
                        <a:ea typeface="Times New Roman"/>
                        <a:cs typeface="Times New Roman"/>
                        <a:sym typeface="Times New Roman"/>
                      </a:endParaRPr>
                    </a:p>
                  </a:txBody>
                  <a:tcPr marT="0" marB="0" marR="0" marL="0" anchor="b"/>
                </a:tc>
                <a:tc vMerge="1"/>
                <a:tc vMerge="1"/>
                <a:tc vMerge="1"/>
                <a:tc vMerge="1"/>
                <a:tc vMerge="1"/>
                <a:tc vMerge="1"/>
                <a:tc vMerge="1"/>
                <a:tc vMerge="1"/>
                <a:tc vMerge="1"/>
              </a:tr>
              <a:tr h="94775">
                <a:tc vMerge="1"/>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38100" marR="0" rtl="0" algn="l">
                        <a:lnSpc>
                          <a:spcPct val="112916"/>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1-ON</a:t>
                      </a:r>
                      <a:endParaRPr b="1" sz="1050" u="none" cap="none" strike="noStrike">
                        <a:latin typeface="Times New Roman"/>
                        <a:ea typeface="Times New Roman"/>
                        <a:cs typeface="Times New Roman"/>
                        <a:sym typeface="Times New Roman"/>
                      </a:endParaRPr>
                    </a:p>
                  </a:txBody>
                  <a:tcPr marT="0" marB="0" marR="0" marL="0" anchor="b"/>
                </a:tc>
              </a:tr>
              <a:tr h="167450">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Control</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vMerge="1"/>
              </a:tr>
              <a:tr h="94775">
                <a:tc vMerge="1"/>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r>
              <a:tr h="110550">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r>
              <a:tr h="203300">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Cursor/</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381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S/C = 0 - Move cursor.</a:t>
                      </a:r>
                      <a:endParaRPr b="1" sz="1050" u="none" cap="none" strike="noStrike">
                        <a:latin typeface="Times New Roman"/>
                        <a:ea typeface="Times New Roman"/>
                        <a:cs typeface="Times New Roman"/>
                        <a:sym typeface="Times New Roman"/>
                      </a:endParaRPr>
                    </a:p>
                  </a:txBody>
                  <a:tcPr marT="0" marB="0" marR="0" marL="0" anchor="b"/>
                </a:tc>
              </a:tr>
              <a:tr h="110550">
                <a:tc vMerge="1"/>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1</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R/L</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X</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X</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38100" marR="0" rtl="0" algn="l">
                        <a:lnSpc>
                          <a:spcPct val="114166"/>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S/C = 1 - Shift display.</a:t>
                      </a:r>
                      <a:endParaRPr b="1" sz="1050" u="none" cap="none" strike="noStrike">
                        <a:latin typeface="Times New Roman"/>
                        <a:ea typeface="Times New Roman"/>
                        <a:cs typeface="Times New Roman"/>
                        <a:sym typeface="Times New Roman"/>
                      </a:endParaRPr>
                    </a:p>
                  </a:txBody>
                  <a:tcPr marT="0" marB="0" marR="0" marL="0" anchor="b"/>
                </a:tc>
              </a:tr>
              <a:tr h="145400">
                <a:tc rowSpan="2">
                  <a:txBody>
                    <a:bodyPr/>
                    <a:lstStyle/>
                    <a:p>
                      <a:pPr indent="0" lvl="0" marL="0" marR="0" rtl="0" algn="ctr">
                        <a:lnSpc>
                          <a:spcPct val="11375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Display</a:t>
                      </a:r>
                      <a:endParaRPr b="1" sz="1050" u="none" cap="none" strike="noStrike">
                        <a:latin typeface="Times New Roman"/>
                        <a:ea typeface="Times New Roman"/>
                        <a:cs typeface="Times New Roman"/>
                        <a:sym typeface="Times New Roman"/>
                      </a:endParaRPr>
                    </a:p>
                  </a:txBody>
                  <a:tcPr marT="0" marB="0" marR="0" marL="0" anchor="b"/>
                </a:tc>
                <a:tc vMerge="1"/>
                <a:tc vMerge="1"/>
                <a:tc vMerge="1"/>
                <a:tc vMerge="1"/>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S/C</a:t>
                      </a:r>
                      <a:endParaRPr b="1" sz="1050" u="none" cap="none" strike="noStrike">
                        <a:latin typeface="Times New Roman"/>
                        <a:ea typeface="Times New Roman"/>
                        <a:cs typeface="Times New Roman"/>
                        <a:sym typeface="Times New Roman"/>
                      </a:endParaRPr>
                    </a:p>
                  </a:txBody>
                  <a:tcPr marT="0" marB="0" marR="0" marL="0" anchor="b"/>
                </a:tc>
                <a:tc vMerge="1"/>
                <a:tc vMerge="1"/>
                <a:tc vMerge="1"/>
                <a:tc vMerge="1"/>
              </a:tr>
              <a:tr h="88175">
                <a:tc vMerge="1"/>
                <a:tc vMerge="1"/>
                <a:tc vMerge="1"/>
                <a:tc vMerge="1"/>
                <a:tc vMerge="1"/>
                <a:tc vMerge="1"/>
                <a:tc vMerge="1"/>
                <a:tc vMerge="1"/>
                <a:tc vMerge="1"/>
                <a:tc rowSpan="3">
                  <a:txBody>
                    <a:bodyPr/>
                    <a:lstStyle/>
                    <a:p>
                      <a:pPr indent="0" lvl="0" marL="381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R/L = 0 - Shift left.</a:t>
                      </a:r>
                      <a:endParaRPr b="1" sz="1050" u="none" cap="none" strike="noStrike">
                        <a:latin typeface="Times New Roman"/>
                        <a:ea typeface="Times New Roman"/>
                        <a:cs typeface="Times New Roman"/>
                        <a:sym typeface="Times New Roman"/>
                      </a:endParaRPr>
                    </a:p>
                  </a:txBody>
                  <a:tcPr marT="0" marB="0" marR="0" marL="0" anchor="b"/>
                </a:tc>
              </a:tr>
              <a:tr h="78975">
                <a:tc rowSpan="3">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Shift</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vMerge="1"/>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vMerge="1"/>
              </a:tr>
              <a:tr h="78975">
                <a:tc vMerge="1"/>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700"/>
                        <a:buFont typeface="Arial"/>
                        <a:buNone/>
                      </a:pPr>
                      <a:r>
                        <a:rPr b="1" lang="en-IN" sz="7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vMerge="1"/>
              </a:tr>
              <a:tr h="110550">
                <a:tc vMerge="1"/>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762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R/L = 1- Shift right.</a:t>
                      </a:r>
                      <a:endParaRPr b="1" sz="1050" u="none" cap="none" strike="noStrike">
                        <a:latin typeface="Times New Roman"/>
                        <a:ea typeface="Times New Roman"/>
                        <a:cs typeface="Times New Roman"/>
                        <a:sym typeface="Times New Roman"/>
                      </a:endParaRPr>
                    </a:p>
                  </a:txBody>
                  <a:tcPr marT="0" marB="0" marR="0" marL="0" anchor="b"/>
                </a:tc>
              </a:tr>
              <a:tr h="110550">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900"/>
                        <a:buFont typeface="Arial"/>
                        <a:buNone/>
                      </a:pPr>
                      <a:r>
                        <a:rPr b="1" lang="en-IN" sz="9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vMerge="1"/>
              </a:tr>
              <a:tr h="94775">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800"/>
                        <a:buFont typeface="Arial"/>
                        <a:buNone/>
                      </a:pPr>
                      <a:r>
                        <a:rPr b="1" lang="en-IN" sz="8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r>
              <a:tr h="199125">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381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DL = 0 - 4 bit interface.</a:t>
                      </a:r>
                      <a:endParaRPr b="1" sz="1050" u="none" cap="none" strike="noStrike">
                        <a:latin typeface="Times New Roman"/>
                        <a:ea typeface="Times New Roman"/>
                        <a:cs typeface="Times New Roman"/>
                        <a:sym typeface="Times New Roman"/>
                      </a:endParaRPr>
                    </a:p>
                  </a:txBody>
                  <a:tcPr marT="0" marB="0" marR="0" marL="0" anchor="b"/>
                </a:tc>
              </a:tr>
              <a:tr h="233575">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Function</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38100" marR="0" rtl="0" algn="l">
                        <a:lnSpc>
                          <a:spcPct val="11375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DL = 1 - 8 bit interface.</a:t>
                      </a:r>
                      <a:endParaRPr b="1" sz="1050" u="none" cap="none" strike="noStrike">
                        <a:latin typeface="Times New Roman"/>
                        <a:ea typeface="Times New Roman"/>
                        <a:cs typeface="Times New Roman"/>
                        <a:sym typeface="Times New Roman"/>
                      </a:endParaRPr>
                    </a:p>
                  </a:txBody>
                  <a:tcPr marT="0" marB="0" marR="0" marL="0" anchor="b"/>
                </a:tc>
              </a:tr>
              <a:tr h="206025">
                <a:tc vMerge="1"/>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0</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1</a:t>
                      </a:r>
                      <a:endParaRPr b="1" sz="1050" u="none" cap="none" strike="noStrike">
                        <a:latin typeface="Times New Roman"/>
                        <a:ea typeface="Times New Roman"/>
                        <a:cs typeface="Times New Roman"/>
                        <a:sym typeface="Times New Roman"/>
                      </a:endParaRPr>
                    </a:p>
                  </a:txBody>
                  <a:tcPr marT="0" marB="0" marR="0" marL="0" anchor="b"/>
                </a:tc>
                <a:tc rowSpan="3">
                  <a:txBody>
                    <a:bodyPr/>
                    <a:lstStyle/>
                    <a:p>
                      <a:pPr indent="0" lvl="0" marL="508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DL</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N</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F</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X</a:t>
                      </a:r>
                      <a:endParaRPr b="1" sz="1050" u="none" cap="none" strike="noStrike">
                        <a:latin typeface="Times New Roman"/>
                        <a:ea typeface="Times New Roman"/>
                        <a:cs typeface="Times New Roman"/>
                        <a:sym typeface="Times New Roman"/>
                      </a:endParaRPr>
                    </a:p>
                  </a:txBody>
                  <a:tcPr marT="0" marB="0" marR="0" marL="0" anchor="b"/>
                </a:tc>
                <a:tc row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X</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76200" marR="0" rtl="0" algn="l">
                        <a:lnSpc>
                          <a:spcPct val="95833"/>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N = 0 - 1/8 or 1/11 Duty (1 line).</a:t>
                      </a:r>
                      <a:endParaRPr b="1" sz="1050" u="none" cap="none" strike="noStrike">
                        <a:latin typeface="Times New Roman"/>
                        <a:ea typeface="Times New Roman"/>
                        <a:cs typeface="Times New Roman"/>
                        <a:sym typeface="Times New Roman"/>
                      </a:endParaRPr>
                    </a:p>
                  </a:txBody>
                  <a:tcPr marT="0" marB="0" marR="0" marL="0" anchor="b"/>
                </a:tc>
              </a:tr>
              <a:tr h="36750">
                <a:tc rowSpan="2">
                  <a:txBody>
                    <a:bodyPr/>
                    <a:lstStyle/>
                    <a:p>
                      <a:pPr indent="0" lvl="0" marL="0" marR="0" rtl="0" algn="ctr">
                        <a:lnSpc>
                          <a:spcPct val="11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Set</a:t>
                      </a:r>
                      <a:endParaRPr b="1" sz="1050" u="none" cap="none" strike="noStrike">
                        <a:latin typeface="Times New Roman"/>
                        <a:ea typeface="Times New Roman"/>
                        <a:cs typeface="Times New Roman"/>
                        <a:sym typeface="Times New Roman"/>
                      </a:endParaRPr>
                    </a:p>
                  </a:txBody>
                  <a:tcPr marT="0" marB="0" marR="0" marL="0" anchor="b"/>
                </a:tc>
                <a:tc vMerge="1"/>
                <a:tc vMerge="1"/>
                <a:tc vMerge="1"/>
                <a:tc vMerge="1"/>
                <a:tc vMerge="1"/>
                <a:tc vMerge="1"/>
                <a:tc vMerge="1"/>
                <a:tc vMerge="1"/>
                <a:tc rowSpan="2">
                  <a:txBody>
                    <a:bodyPr/>
                    <a:lstStyle/>
                    <a:p>
                      <a:pPr indent="0" lvl="0" marL="762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N = 1 - 1/16 Duty (2 lines).</a:t>
                      </a:r>
                      <a:endParaRPr b="1" sz="1050" u="none" cap="none" strike="noStrike">
                        <a:latin typeface="Times New Roman"/>
                        <a:ea typeface="Times New Roman"/>
                        <a:cs typeface="Times New Roman"/>
                        <a:sym typeface="Times New Roman"/>
                      </a:endParaRPr>
                    </a:p>
                  </a:txBody>
                  <a:tcPr marT="0" marB="0" marR="0" marL="0" anchor="b"/>
                </a:tc>
              </a:tr>
              <a:tr h="183075">
                <a:tc vMerge="1"/>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vMerge="1"/>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000"/>
                        <a:buFont typeface="Arial"/>
                        <a:buNone/>
                      </a:pPr>
                      <a:r>
                        <a:rPr b="1" lang="en-IN" sz="10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vMerge="1"/>
              </a:tr>
              <a:tr h="17635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762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F = 0 - 5x7 dots.</a:t>
                      </a:r>
                      <a:endParaRPr b="1" sz="1050" u="none" cap="none" strike="noStrike">
                        <a:latin typeface="Times New Roman"/>
                        <a:ea typeface="Times New Roman"/>
                        <a:cs typeface="Times New Roman"/>
                        <a:sym typeface="Times New Roman"/>
                      </a:endParaRPr>
                    </a:p>
                  </a:txBody>
                  <a:tcPr marT="0" marB="0" marR="0" marL="0" anchor="b"/>
                </a:tc>
              </a:tr>
              <a:tr h="17635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 </a:t>
                      </a:r>
                      <a:endParaRPr b="1" sz="1050" u="none" cap="none" strike="noStrike">
                        <a:latin typeface="Times New Roman"/>
                        <a:ea typeface="Times New Roman"/>
                        <a:cs typeface="Times New Roman"/>
                        <a:sym typeface="Times New Roman"/>
                      </a:endParaRPr>
                    </a:p>
                  </a:txBody>
                  <a:tcPr marT="0" marB="0" marR="0" marL="0" anchor="b"/>
                </a:tc>
                <a:tc>
                  <a:txBody>
                    <a:bodyPr/>
                    <a:lstStyle/>
                    <a:p>
                      <a:pPr indent="0" lvl="0" marL="76200" marR="0" rtl="0" algn="l">
                        <a:lnSpc>
                          <a:spcPct val="100000"/>
                        </a:lnSpc>
                        <a:spcBef>
                          <a:spcPts val="0"/>
                        </a:spcBef>
                        <a:spcAft>
                          <a:spcPts val="0"/>
                        </a:spcAft>
                        <a:buClr>
                          <a:srgbClr val="000000"/>
                        </a:buClr>
                        <a:buSzPts val="1200"/>
                        <a:buFont typeface="Arial"/>
                        <a:buNone/>
                      </a:pPr>
                      <a:r>
                        <a:rPr b="1" lang="en-IN" sz="1200" u="none" cap="none" strike="noStrike">
                          <a:latin typeface="Times New Roman"/>
                          <a:ea typeface="Times New Roman"/>
                          <a:cs typeface="Times New Roman"/>
                          <a:sym typeface="Times New Roman"/>
                        </a:rPr>
                        <a:t>F = 1 - 5x10 dots.</a:t>
                      </a:r>
                      <a:endParaRPr b="1" sz="1050" u="none" cap="none" strike="noStrike">
                        <a:latin typeface="Times New Roman"/>
                        <a:ea typeface="Times New Roman"/>
                        <a:cs typeface="Times New Roman"/>
                        <a:sym typeface="Times New Roman"/>
                      </a:endParaRPr>
                    </a:p>
                  </a:txBody>
                  <a:tcPr marT="0" marB="0" marR="0" marL="0" anchor="b"/>
                </a:tc>
              </a:tr>
              <a:tr h="94775">
                <a:tc>
                  <a:txBody>
                    <a:bodyPr/>
                    <a:lstStyle/>
                    <a:p>
                      <a:pPr indent="0" lvl="0" marL="0" marR="0" rtl="0" algn="l">
                        <a:lnSpc>
                          <a:spcPct val="100000"/>
                        </a:lnSpc>
                        <a:spcBef>
                          <a:spcPts val="0"/>
                        </a:spcBef>
                        <a:spcAft>
                          <a:spcPts val="0"/>
                        </a:spcAft>
                        <a:buClr>
                          <a:srgbClr val="000000"/>
                        </a:buClr>
                        <a:buSzPts val="600"/>
                        <a:buFont typeface="Arial"/>
                        <a:buNone/>
                      </a:pPr>
                      <a:r>
                        <a:rPr b="1" lang="en-IN" sz="600" u="none" cap="none" strike="noStrike">
                          <a:latin typeface="Times New Roman"/>
                          <a:ea typeface="Times New Roman"/>
                          <a:cs typeface="Times New Roman"/>
                          <a:sym typeface="Times New Roman"/>
                        </a:rPr>
                        <a:t> </a:t>
                      </a:r>
                      <a:endParaRPr b="1" sz="90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600"/>
                        <a:buFont typeface="Arial"/>
                        <a:buNone/>
                      </a:pPr>
                      <a:r>
                        <a:rPr b="1" lang="en-IN" sz="600" u="none" cap="none" strike="noStrike">
                          <a:latin typeface="Times New Roman"/>
                          <a:ea typeface="Times New Roman"/>
                          <a:cs typeface="Times New Roman"/>
                          <a:sym typeface="Times New Roman"/>
                        </a:rPr>
                        <a:t> </a:t>
                      </a:r>
                      <a:endParaRPr b="1" sz="90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600"/>
                        <a:buFont typeface="Arial"/>
                        <a:buNone/>
                      </a:pPr>
                      <a:r>
                        <a:rPr b="1" lang="en-IN" sz="600" u="none" cap="none" strike="noStrike">
                          <a:latin typeface="Times New Roman"/>
                          <a:ea typeface="Times New Roman"/>
                          <a:cs typeface="Times New Roman"/>
                          <a:sym typeface="Times New Roman"/>
                        </a:rPr>
                        <a:t> </a:t>
                      </a:r>
                      <a:endParaRPr b="1" sz="90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600"/>
                        <a:buFont typeface="Arial"/>
                        <a:buNone/>
                      </a:pPr>
                      <a:r>
                        <a:rPr b="1" lang="en-IN" sz="600" u="none" cap="none" strike="noStrike">
                          <a:latin typeface="Times New Roman"/>
                          <a:ea typeface="Times New Roman"/>
                          <a:cs typeface="Times New Roman"/>
                          <a:sym typeface="Times New Roman"/>
                        </a:rPr>
                        <a:t> </a:t>
                      </a:r>
                      <a:endParaRPr b="1" sz="90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600"/>
                        <a:buFont typeface="Arial"/>
                        <a:buNone/>
                      </a:pPr>
                      <a:r>
                        <a:rPr b="1" lang="en-IN" sz="600" u="none" cap="none" strike="noStrike">
                          <a:latin typeface="Times New Roman"/>
                          <a:ea typeface="Times New Roman"/>
                          <a:cs typeface="Times New Roman"/>
                          <a:sym typeface="Times New Roman"/>
                        </a:rPr>
                        <a:t> </a:t>
                      </a:r>
                      <a:endParaRPr b="1" sz="90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600"/>
                        <a:buFont typeface="Arial"/>
                        <a:buNone/>
                      </a:pPr>
                      <a:r>
                        <a:rPr b="1" lang="en-IN" sz="600" u="none" cap="none" strike="noStrike">
                          <a:latin typeface="Times New Roman"/>
                          <a:ea typeface="Times New Roman"/>
                          <a:cs typeface="Times New Roman"/>
                          <a:sym typeface="Times New Roman"/>
                        </a:rPr>
                        <a:t> </a:t>
                      </a:r>
                      <a:endParaRPr b="1" sz="90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600"/>
                        <a:buFont typeface="Arial"/>
                        <a:buNone/>
                      </a:pPr>
                      <a:r>
                        <a:rPr b="1" lang="en-IN" sz="600" u="none" cap="none" strike="noStrike">
                          <a:latin typeface="Times New Roman"/>
                          <a:ea typeface="Times New Roman"/>
                          <a:cs typeface="Times New Roman"/>
                          <a:sym typeface="Times New Roman"/>
                        </a:rPr>
                        <a:t> </a:t>
                      </a:r>
                      <a:endParaRPr b="1" sz="90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600"/>
                        <a:buFont typeface="Arial"/>
                        <a:buNone/>
                      </a:pPr>
                      <a:r>
                        <a:rPr b="1" lang="en-IN" sz="600" u="none" cap="none" strike="noStrike">
                          <a:latin typeface="Times New Roman"/>
                          <a:ea typeface="Times New Roman"/>
                          <a:cs typeface="Times New Roman"/>
                          <a:sym typeface="Times New Roman"/>
                        </a:rPr>
                        <a:t> </a:t>
                      </a:r>
                      <a:endParaRPr b="1" sz="90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600"/>
                        <a:buFont typeface="Arial"/>
                        <a:buNone/>
                      </a:pPr>
                      <a:r>
                        <a:rPr b="1" lang="en-IN" sz="600" u="none" cap="none" strike="noStrike">
                          <a:latin typeface="Times New Roman"/>
                          <a:ea typeface="Times New Roman"/>
                          <a:cs typeface="Times New Roman"/>
                          <a:sym typeface="Times New Roman"/>
                        </a:rPr>
                        <a:t> </a:t>
                      </a:r>
                      <a:endParaRPr b="1" sz="900" u="none" cap="none" strike="noStrike">
                        <a:latin typeface="Times New Roman"/>
                        <a:ea typeface="Times New Roman"/>
                        <a:cs typeface="Times New Roman"/>
                        <a:sym typeface="Times New Roman"/>
                      </a:endParaRPr>
                    </a:p>
                  </a:txBody>
                  <a:tcPr marT="0" marB="0" marR="0" marL="0" anchor="b"/>
                </a:tc>
                <a:tc>
                  <a:txBody>
                    <a:bodyPr/>
                    <a:lstStyle/>
                    <a:p>
                      <a:pPr indent="0" lvl="0" marL="0" marR="0" rtl="0" algn="l">
                        <a:lnSpc>
                          <a:spcPct val="100000"/>
                        </a:lnSpc>
                        <a:spcBef>
                          <a:spcPts val="0"/>
                        </a:spcBef>
                        <a:spcAft>
                          <a:spcPts val="0"/>
                        </a:spcAft>
                        <a:buClr>
                          <a:srgbClr val="000000"/>
                        </a:buClr>
                        <a:buSzPts val="600"/>
                        <a:buFont typeface="Arial"/>
                        <a:buNone/>
                      </a:pPr>
                      <a:r>
                        <a:rPr b="1" lang="en-IN" sz="600" u="none" cap="none" strike="noStrike">
                          <a:latin typeface="Times New Roman"/>
                          <a:ea typeface="Times New Roman"/>
                          <a:cs typeface="Times New Roman"/>
                          <a:sym typeface="Times New Roman"/>
                        </a:rPr>
                        <a:t> </a:t>
                      </a:r>
                      <a:endParaRPr b="1" sz="900" u="none" cap="none" strike="noStrike">
                        <a:latin typeface="Times New Roman"/>
                        <a:ea typeface="Times New Roman"/>
                        <a:cs typeface="Times New Roman"/>
                        <a:sym typeface="Times New Roman"/>
                      </a:endParaRPr>
                    </a:p>
                  </a:txBody>
                  <a:tcPr marT="0" marB="0" marR="0" marL="0" anchor="b"/>
                </a:tc>
              </a:tr>
            </a:tbl>
          </a:graphicData>
        </a:graphic>
      </p:graphicFrame>
      <p:sp>
        <p:nvSpPr>
          <p:cNvPr id="588" name="Google Shape;588;p87"/>
          <p:cNvSpPr txBox="1"/>
          <p:nvPr/>
        </p:nvSpPr>
        <p:spPr>
          <a:xfrm>
            <a:off x="772108" y="107783"/>
            <a:ext cx="611621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Times New Roman"/>
                <a:ea typeface="Times New Roman"/>
                <a:cs typeface="Times New Roman"/>
                <a:sym typeface="Times New Roman"/>
              </a:rPr>
              <a:t>LCD Command Table</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5"/>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189" name="Google Shape;189;p25"/>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pic>
        <p:nvPicPr>
          <p:cNvPr id="190" name="Google Shape;190;p25"/>
          <p:cNvPicPr preferRelativeResize="0"/>
          <p:nvPr/>
        </p:nvPicPr>
        <p:blipFill rotWithShape="1">
          <a:blip r:embed="rId3">
            <a:alphaModFix/>
          </a:blip>
          <a:srcRect b="0" l="0" r="0" t="0"/>
          <a:stretch/>
        </p:blipFill>
        <p:spPr>
          <a:xfrm>
            <a:off x="2341984" y="306809"/>
            <a:ext cx="7259216" cy="6361849"/>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88"/>
          <p:cNvSpPr txBox="1"/>
          <p:nvPr/>
        </p:nvSpPr>
        <p:spPr>
          <a:xfrm>
            <a:off x="842865" y="1567544"/>
            <a:ext cx="10506270" cy="33323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Two steps are involved,</a:t>
            </a:r>
            <a:endParaRPr b="0" i="0" sz="1400" u="none" cap="none" strike="noStrike">
              <a:solidFill>
                <a:schemeClr val="dk1"/>
              </a:solidFill>
              <a:latin typeface="Times New Roman"/>
              <a:ea typeface="Times New Roman"/>
              <a:cs typeface="Times New Roman"/>
              <a:sym typeface="Times New Roman"/>
            </a:endParaRPr>
          </a:p>
          <a:p>
            <a:pPr indent="0" lvl="0" marL="0" marR="0" rtl="0" algn="l">
              <a:lnSpc>
                <a:spcPct val="6071"/>
              </a:lnSpc>
              <a:spcBef>
                <a:spcPts val="0"/>
              </a:spcBef>
              <a:spcAft>
                <a:spcPts val="0"/>
              </a:spcAft>
              <a:buClr>
                <a:srgbClr val="000000"/>
              </a:buClr>
              <a:buSzPts val="1400"/>
              <a:buFont typeface="Arial"/>
              <a:buNone/>
            </a:pPr>
            <a:r>
              <a:rPr b="0" i="0" lang="en-IN" sz="14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Times New Roman"/>
              <a:ea typeface="Times New Roman"/>
              <a:cs typeface="Times New Roman"/>
              <a:sym typeface="Times New Roman"/>
            </a:endParaRPr>
          </a:p>
          <a:p>
            <a:pPr indent="-342900" lvl="0" marL="342900" marR="330200" rtl="0" algn="l">
              <a:lnSpc>
                <a:spcPct val="97000"/>
              </a:lnSpc>
              <a:spcBef>
                <a:spcPts val="0"/>
              </a:spcBef>
              <a:spcAft>
                <a:spcPts val="0"/>
              </a:spcAft>
              <a:buClr>
                <a:schemeClr val="dk1"/>
              </a:buClr>
              <a:buSzPts val="2000"/>
              <a:buFont typeface="Garamond"/>
              <a:buAutoNum type="arabicPeriod"/>
            </a:pPr>
            <a:r>
              <a:rPr b="0" i="0" lang="en-IN" sz="2000" u="none" cap="none" strike="noStrike">
                <a:solidFill>
                  <a:schemeClr val="dk1"/>
                </a:solidFill>
                <a:latin typeface="Times New Roman"/>
                <a:ea typeface="Times New Roman"/>
                <a:cs typeface="Times New Roman"/>
                <a:sym typeface="Times New Roman"/>
              </a:rPr>
              <a:t>Configure the LCD for different parameters/settings, by writing series of commands (command bytes) like</a:t>
            </a:r>
            <a:endParaRPr b="0" i="0" sz="1400" u="none" cap="none" strike="noStrike">
              <a:solidFill>
                <a:schemeClr val="dk1"/>
              </a:solidFill>
              <a:latin typeface="Times New Roman"/>
              <a:ea typeface="Times New Roman"/>
              <a:cs typeface="Times New Roman"/>
              <a:sym typeface="Times New Roman"/>
            </a:endParaRPr>
          </a:p>
          <a:p>
            <a:pPr indent="0" lvl="0" marL="0" marR="0" rtl="0" algn="l">
              <a:lnSpc>
                <a:spcPct val="1944"/>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Times New Roman"/>
              <a:ea typeface="Times New Roman"/>
              <a:cs typeface="Times New Roman"/>
              <a:sym typeface="Times New Roman"/>
            </a:endParaRPr>
          </a:p>
          <a:p>
            <a:pPr indent="-285750" lvl="1" marL="742950" marR="0" rtl="0" algn="l">
              <a:lnSpc>
                <a:spcPct val="100000"/>
              </a:lnSpc>
              <a:spcBef>
                <a:spcPts val="0"/>
              </a:spcBef>
              <a:spcAft>
                <a:spcPts val="0"/>
              </a:spcAft>
              <a:buClr>
                <a:schemeClr val="dk1"/>
              </a:buClr>
              <a:buSzPts val="2000"/>
              <a:buFont typeface="Noto Sans Symbols"/>
              <a:buChar char="🕐"/>
            </a:pPr>
            <a:r>
              <a:rPr b="0" i="0" lang="en-IN" sz="2000" u="none" cap="none" strike="noStrike">
                <a:solidFill>
                  <a:schemeClr val="dk1"/>
                </a:solidFill>
                <a:latin typeface="Times New Roman"/>
                <a:ea typeface="Times New Roman"/>
                <a:cs typeface="Times New Roman"/>
                <a:sym typeface="Times New Roman"/>
              </a:rPr>
              <a:t>Function set command(0x28)</a:t>
            </a:r>
            <a:endParaRPr b="0" i="0" sz="1400" u="none" cap="none" strike="noStrike">
              <a:solidFill>
                <a:schemeClr val="dk1"/>
              </a:solidFill>
              <a:latin typeface="Times New Roman"/>
              <a:ea typeface="Times New Roman"/>
              <a:cs typeface="Times New Roman"/>
              <a:sym typeface="Times New Roman"/>
            </a:endParaRPr>
          </a:p>
          <a:p>
            <a:pPr indent="0" lvl="0" marL="0" marR="0" rtl="0" algn="l">
              <a:lnSpc>
                <a:spcPct val="75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Times New Roman"/>
              <a:ea typeface="Times New Roman"/>
              <a:cs typeface="Times New Roman"/>
              <a:sym typeface="Times New Roman"/>
            </a:endParaRPr>
          </a:p>
          <a:p>
            <a:pPr indent="-285750" lvl="1" marL="742950" marR="0" rtl="0" algn="l">
              <a:lnSpc>
                <a:spcPct val="100000"/>
              </a:lnSpc>
              <a:spcBef>
                <a:spcPts val="0"/>
              </a:spcBef>
              <a:spcAft>
                <a:spcPts val="0"/>
              </a:spcAft>
              <a:buClr>
                <a:schemeClr val="dk1"/>
              </a:buClr>
              <a:buSzPts val="2000"/>
              <a:buFont typeface="Noto Sans Symbols"/>
              <a:buChar char="🕐"/>
            </a:pPr>
            <a:r>
              <a:rPr b="0" i="0" lang="en-IN" sz="2000" u="none" cap="none" strike="noStrike">
                <a:solidFill>
                  <a:schemeClr val="dk1"/>
                </a:solidFill>
                <a:latin typeface="Times New Roman"/>
                <a:ea typeface="Times New Roman"/>
                <a:cs typeface="Times New Roman"/>
                <a:sym typeface="Times New Roman"/>
              </a:rPr>
              <a:t>Display On command(0x0E)</a:t>
            </a:r>
            <a:endParaRPr b="0" i="0" sz="1400" u="none" cap="none" strike="noStrike">
              <a:solidFill>
                <a:schemeClr val="dk1"/>
              </a:solidFill>
              <a:latin typeface="Times New Roman"/>
              <a:ea typeface="Times New Roman"/>
              <a:cs typeface="Times New Roman"/>
              <a:sym typeface="Times New Roman"/>
            </a:endParaRPr>
          </a:p>
          <a:p>
            <a:pPr indent="0" lvl="0" marL="0" marR="0" rtl="0" algn="l">
              <a:lnSpc>
                <a:spcPct val="75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Times New Roman"/>
              <a:ea typeface="Times New Roman"/>
              <a:cs typeface="Times New Roman"/>
              <a:sym typeface="Times New Roman"/>
            </a:endParaRPr>
          </a:p>
          <a:p>
            <a:pPr indent="-285750" lvl="1" marL="742950" marR="0" rtl="0" algn="l">
              <a:lnSpc>
                <a:spcPct val="100000"/>
              </a:lnSpc>
              <a:spcBef>
                <a:spcPts val="0"/>
              </a:spcBef>
              <a:spcAft>
                <a:spcPts val="0"/>
              </a:spcAft>
              <a:buClr>
                <a:schemeClr val="dk1"/>
              </a:buClr>
              <a:buSzPts val="2000"/>
              <a:buFont typeface="Noto Sans Symbols"/>
              <a:buChar char="🕐"/>
            </a:pPr>
            <a:r>
              <a:rPr b="0" i="0" lang="en-IN" sz="2000" u="none" cap="none" strike="noStrike">
                <a:solidFill>
                  <a:schemeClr val="dk1"/>
                </a:solidFill>
                <a:latin typeface="Times New Roman"/>
                <a:ea typeface="Times New Roman"/>
                <a:cs typeface="Times New Roman"/>
                <a:sym typeface="Times New Roman"/>
              </a:rPr>
              <a:t>Clear display (0x01)</a:t>
            </a:r>
            <a:endParaRPr b="0" i="0" sz="1400" u="none" cap="none" strike="noStrike">
              <a:solidFill>
                <a:schemeClr val="dk1"/>
              </a:solidFill>
              <a:latin typeface="Times New Roman"/>
              <a:ea typeface="Times New Roman"/>
              <a:cs typeface="Times New Roman"/>
              <a:sym typeface="Times New Roman"/>
            </a:endParaRPr>
          </a:p>
          <a:p>
            <a:pPr indent="0" lvl="0" marL="0" marR="0" rtl="0" algn="l">
              <a:lnSpc>
                <a:spcPct val="75000"/>
              </a:lnSpc>
              <a:spcBef>
                <a:spcPts val="0"/>
              </a:spcBef>
              <a:spcAft>
                <a:spcPts val="0"/>
              </a:spcAft>
              <a:buClr>
                <a:srgbClr val="000000"/>
              </a:buClr>
              <a:buSzPts val="2000"/>
              <a:buFont typeface="Arial"/>
              <a:buNone/>
            </a:pPr>
            <a:r>
              <a:rPr b="0" i="0" lang="en-IN" sz="20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Times New Roman"/>
              <a:ea typeface="Times New Roman"/>
              <a:cs typeface="Times New Roman"/>
              <a:sym typeface="Times New Roman"/>
            </a:endParaRPr>
          </a:p>
          <a:p>
            <a:pPr indent="-342900" lvl="0" marL="342900" marR="330200" rtl="0" algn="just">
              <a:lnSpc>
                <a:spcPct val="98000"/>
              </a:lnSpc>
              <a:spcBef>
                <a:spcPts val="0"/>
              </a:spcBef>
              <a:spcAft>
                <a:spcPts val="0"/>
              </a:spcAft>
              <a:buClr>
                <a:schemeClr val="dk1"/>
              </a:buClr>
              <a:buSzPts val="2000"/>
              <a:buFont typeface="Garamond"/>
              <a:buAutoNum type="arabicPeriod"/>
            </a:pPr>
            <a:r>
              <a:rPr b="0" i="0" lang="en-IN" sz="2000" u="none" cap="none" strike="noStrike">
                <a:solidFill>
                  <a:schemeClr val="dk1"/>
                </a:solidFill>
                <a:latin typeface="Times New Roman"/>
                <a:ea typeface="Times New Roman"/>
                <a:cs typeface="Times New Roman"/>
                <a:sym typeface="Times New Roman"/>
              </a:rPr>
              <a:t>Writing actual string data to LCD, character by character, (by default characters are displayed from line1 first column position, we can issue DDRAM address command - 0x80 + char pos, for first line, 0xc0 + char pos, for second line,0x94+char pos, for third line, 0xD4+char pos, for fourth line).</a:t>
            </a:r>
            <a:endParaRPr b="0" i="0" sz="1400" u="none" cap="none" strike="noStrike">
              <a:solidFill>
                <a:schemeClr val="dk1"/>
              </a:solidFill>
              <a:latin typeface="Times New Roman"/>
              <a:ea typeface="Times New Roman"/>
              <a:cs typeface="Times New Roman"/>
              <a:sym typeface="Times New Roman"/>
            </a:endParaRPr>
          </a:p>
        </p:txBody>
      </p:sp>
      <p:sp>
        <p:nvSpPr>
          <p:cNvPr id="594" name="Google Shape;594;p88"/>
          <p:cNvSpPr txBox="1"/>
          <p:nvPr/>
        </p:nvSpPr>
        <p:spPr>
          <a:xfrm>
            <a:off x="970385" y="829166"/>
            <a:ext cx="9311950"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chemeClr val="dk1"/>
                </a:solidFill>
                <a:latin typeface="Times New Roman"/>
                <a:ea typeface="Times New Roman"/>
                <a:cs typeface="Times New Roman"/>
                <a:sym typeface="Times New Roman"/>
              </a:rPr>
              <a:t>Embedded software / Driver Program for 4 x 20 alphanumeric LCD</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89"/>
          <p:cNvSpPr txBox="1"/>
          <p:nvPr/>
        </p:nvSpPr>
        <p:spPr>
          <a:xfrm>
            <a:off x="912068" y="987341"/>
            <a:ext cx="6116216" cy="439812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//Alpha-numeric LCD Interface (4Lines,20characters)</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//Connected in 4bit nibble mode</a:t>
            </a:r>
            <a:endParaRPr b="0" i="0" sz="1200" u="none" cap="none" strike="noStrike">
              <a:solidFill>
                <a:schemeClr val="dk1"/>
              </a:solidFill>
              <a:latin typeface="Calibri"/>
              <a:ea typeface="Calibri"/>
              <a:cs typeface="Calibri"/>
              <a:sym typeface="Calibri"/>
            </a:endParaRPr>
          </a:p>
          <a:p>
            <a:pPr indent="0" lvl="0" marL="0" marR="0" rtl="0" algn="l">
              <a:lnSpc>
                <a:spcPct val="7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2353310" rtl="0" algn="l">
              <a:lnSpc>
                <a:spcPct val="105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//LCD handshaking:RS-&gt;P0.20,EN-&gt;P0.25 ,R/W -Gnd </a:t>
            </a:r>
            <a:endParaRPr b="0" i="0" sz="1400" u="none" cap="none" strike="noStrike">
              <a:solidFill>
                <a:srgbClr val="000000"/>
              </a:solidFill>
              <a:latin typeface="Arial"/>
              <a:ea typeface="Arial"/>
              <a:cs typeface="Arial"/>
              <a:sym typeface="Arial"/>
            </a:endParaRPr>
          </a:p>
          <a:p>
            <a:pPr indent="0" lvl="0" marL="0" marR="2353310" rtl="0" algn="l">
              <a:lnSpc>
                <a:spcPct val="105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//LCD data:D4,D5,D6,D7 -&gt; P0.16,P0.17,P0.18,P0.19</a:t>
            </a:r>
            <a:endParaRPr b="0" i="0" sz="1200" u="none" cap="none" strike="noStrike">
              <a:solidFill>
                <a:schemeClr val="dk1"/>
              </a:solidFill>
              <a:latin typeface="Calibri"/>
              <a:ea typeface="Calibri"/>
              <a:cs typeface="Calibri"/>
              <a:sym typeface="Calibri"/>
            </a:endParaRPr>
          </a:p>
          <a:p>
            <a:pPr indent="0" lvl="0" marL="0" marR="0" rtl="0" algn="l">
              <a:lnSpc>
                <a:spcPct val="11250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#include &lt;lpc214x.h&gt;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PLOCK 0x00000400</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LED_OFF (IO0SET = 1U &lt;&lt; 31)</a:t>
            </a:r>
            <a:endParaRPr b="0" i="0" sz="1200" u="none" cap="none" strike="noStrike">
              <a:solidFill>
                <a:schemeClr val="dk1"/>
              </a:solidFill>
              <a:latin typeface="Calibri"/>
              <a:ea typeface="Calibri"/>
              <a:cs typeface="Calibri"/>
              <a:sym typeface="Calibri"/>
            </a:endParaRPr>
          </a:p>
          <a:p>
            <a:pPr indent="0" lvl="0" marL="0" marR="0" rtl="0" algn="l">
              <a:lnSpc>
                <a:spcPct val="2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LED_ON (IO0CLR = 1U &lt;&lt; 31)</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RS_ON (IO0SET = 1U &lt;&lt; 20)</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RS_OFF (IO0CLR = 1U &lt;&lt; 20)</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EN_ON (IO1SET = 1U &lt;&lt; 25)</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#define EN_OFF (IO1CLR = 1U &lt;&lt; 25)</a:t>
            </a:r>
            <a:endParaRPr b="0" i="0" sz="1200" u="none" cap="none" strike="noStrike">
              <a:solidFill>
                <a:schemeClr val="dk1"/>
              </a:solidFill>
              <a:latin typeface="Calibri"/>
              <a:ea typeface="Calibri"/>
              <a:cs typeface="Calibri"/>
              <a:sym typeface="Calibri"/>
            </a:endParaRPr>
          </a:p>
          <a:p>
            <a:pPr indent="0" lvl="0" marL="0" marR="0" rtl="0" algn="l">
              <a:lnSpc>
                <a:spcPct val="11916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p:txBody>
      </p:sp>
      <p:sp>
        <p:nvSpPr>
          <p:cNvPr id="600" name="Google Shape;600;p89"/>
          <p:cNvSpPr txBox="1"/>
          <p:nvPr/>
        </p:nvSpPr>
        <p:spPr>
          <a:xfrm>
            <a:off x="5754655" y="1799672"/>
            <a:ext cx="6116216" cy="34295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void SystemInit(void);</a:t>
            </a:r>
            <a:endParaRPr b="0" i="0" sz="1200" u="none" cap="none" strike="noStrike">
              <a:solidFill>
                <a:schemeClr val="dk1"/>
              </a:solidFill>
              <a:latin typeface="Calibri"/>
              <a:ea typeface="Calibri"/>
              <a:cs typeface="Calibri"/>
              <a:sym typeface="Calibri"/>
            </a:endParaRPr>
          </a:p>
          <a:p>
            <a:pPr indent="0" lvl="0" marL="0" marR="0" rtl="0" algn="l">
              <a:lnSpc>
                <a:spcPct val="7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202311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delay_ms(unsigned int j);</a:t>
            </a:r>
            <a:endParaRPr b="0" i="0" sz="1400" u="none" cap="none" strike="noStrike">
              <a:solidFill>
                <a:srgbClr val="000000"/>
              </a:solidFill>
              <a:latin typeface="Arial"/>
              <a:ea typeface="Arial"/>
              <a:cs typeface="Arial"/>
              <a:sym typeface="Arial"/>
            </a:endParaRPr>
          </a:p>
          <a:p>
            <a:pPr indent="0" lvl="0" marL="0" marR="202311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//millisecond delay static void delay_us(unsigned int count);</a:t>
            </a:r>
            <a:endParaRPr b="0" i="0" sz="1400" u="none" cap="none" strike="noStrike">
              <a:solidFill>
                <a:srgbClr val="000000"/>
              </a:solidFill>
              <a:latin typeface="Arial"/>
              <a:ea typeface="Arial"/>
              <a:cs typeface="Arial"/>
              <a:sym typeface="Arial"/>
            </a:endParaRPr>
          </a:p>
          <a:p>
            <a:pPr indent="0" lvl="0" marL="0" marR="202311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//microsecond delay </a:t>
            </a:r>
            <a:endParaRPr b="0" i="0" sz="1400" u="none" cap="none" strike="noStrike">
              <a:solidFill>
                <a:srgbClr val="000000"/>
              </a:solidFill>
              <a:latin typeface="Arial"/>
              <a:ea typeface="Arial"/>
              <a:cs typeface="Arial"/>
              <a:sym typeface="Arial"/>
            </a:endParaRPr>
          </a:p>
          <a:p>
            <a:pPr indent="0" lvl="0" marL="0" marR="202311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LCD_SendCmdSignals(void); </a:t>
            </a:r>
            <a:endParaRPr b="0" i="0" sz="1400" u="none" cap="none" strike="noStrike">
              <a:solidFill>
                <a:srgbClr val="000000"/>
              </a:solidFill>
              <a:latin typeface="Arial"/>
              <a:ea typeface="Arial"/>
              <a:cs typeface="Arial"/>
              <a:sym typeface="Arial"/>
            </a:endParaRPr>
          </a:p>
          <a:p>
            <a:pPr indent="0" lvl="0" marL="0" marR="202311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LCD_SendDataSignals(void);</a:t>
            </a:r>
            <a:endParaRPr b="0" i="0" sz="1200" u="none" cap="none" strike="noStrike">
              <a:solidFill>
                <a:schemeClr val="dk1"/>
              </a:solidFill>
              <a:latin typeface="Calibri"/>
              <a:ea typeface="Calibri"/>
              <a:cs typeface="Calibri"/>
              <a:sym typeface="Calibri"/>
            </a:endParaRPr>
          </a:p>
          <a:p>
            <a:pPr indent="0" lvl="0" marL="0" marR="0" rtl="0" algn="l">
              <a:lnSpc>
                <a:spcPct val="2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LCD_SendHigherNibble(unsigned char dataByte);</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LCD_CmdWrite( unsigned char cmdByte);</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LCD_DataWrite( unsigned char dataByte);</a:t>
            </a:r>
            <a:endParaRPr b="0" i="0" sz="1200" u="none" cap="none" strike="noStrike">
              <a:solidFill>
                <a:schemeClr val="dk1"/>
              </a:solidFill>
              <a:latin typeface="Calibri"/>
              <a:ea typeface="Calibri"/>
              <a:cs typeface="Calibri"/>
              <a:sym typeface="Calibri"/>
            </a:endParaRPr>
          </a:p>
          <a:p>
            <a:pPr indent="0" lvl="0" marL="0" marR="0" rtl="0" algn="l">
              <a:lnSpc>
                <a:spcPct val="2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LCD_Init(void);</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void LCD_DisplayString(const char *ptr_stringPointer_u8);</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90"/>
          <p:cNvSpPr txBox="1"/>
          <p:nvPr/>
        </p:nvSpPr>
        <p:spPr>
          <a:xfrm>
            <a:off x="522515" y="725496"/>
            <a:ext cx="8957386" cy="503567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int main()</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159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SystemInit();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159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IO0DIR |= 1U &lt;&lt; 31 | 0x00FF0000 ; </a:t>
            </a:r>
            <a:endParaRPr b="0" i="0" sz="1400" u="none" cap="none" strike="noStrike">
              <a:solidFill>
                <a:srgbClr val="000000"/>
              </a:solidFill>
              <a:latin typeface="Arial"/>
              <a:ea typeface="Arial"/>
              <a:cs typeface="Arial"/>
              <a:sym typeface="Arial"/>
            </a:endParaRPr>
          </a:p>
          <a:p>
            <a:pPr indent="0" lvl="0" marL="215900" marR="0" rtl="0" algn="l">
              <a:lnSpc>
                <a:spcPct val="100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to set P0.16 to P0.23 as o/ps</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159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IO1DIR |= 1U &lt;&lt; 25;</a:t>
            </a:r>
            <a:r>
              <a:rPr b="0" i="0" lang="en-IN" sz="1200" u="none" cap="none" strike="noStrike">
                <a:solidFill>
                  <a:schemeClr val="dk1"/>
                </a:solidFill>
                <a:latin typeface="Times New Roman"/>
                <a:ea typeface="Times New Roman"/>
                <a:cs typeface="Times New Roman"/>
                <a:sym typeface="Times New Roman"/>
              </a:rPr>
              <a:t>	</a:t>
            </a:r>
            <a:endParaRPr b="0" i="0" sz="1400" u="none" cap="none" strike="noStrike">
              <a:solidFill>
                <a:srgbClr val="000000"/>
              </a:solidFill>
              <a:latin typeface="Arial"/>
              <a:ea typeface="Arial"/>
              <a:cs typeface="Arial"/>
              <a:sym typeface="Arial"/>
            </a:endParaRPr>
          </a:p>
          <a:p>
            <a:pPr indent="0" lvl="0" marL="2159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 </a:t>
            </a:r>
            <a:r>
              <a:rPr b="0" i="1" lang="en-IN" sz="1800" u="none" cap="none" strike="noStrike">
                <a:solidFill>
                  <a:schemeClr val="dk1"/>
                </a:solidFill>
                <a:latin typeface="Times New Roman"/>
                <a:ea typeface="Times New Roman"/>
                <a:cs typeface="Times New Roman"/>
                <a:sym typeface="Times New Roman"/>
              </a:rPr>
              <a:t>to set P1.25 as o/p used for EN</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1800"/>
              <a:buFont typeface="Arial"/>
              <a:buChar char="//"/>
            </a:pPr>
            <a:r>
              <a:rPr b="0" i="1" lang="en-IN" sz="1800" u="none" cap="none" strike="noStrike">
                <a:solidFill>
                  <a:schemeClr val="dk1"/>
                </a:solidFill>
                <a:latin typeface="Times New Roman"/>
                <a:ea typeface="Times New Roman"/>
                <a:cs typeface="Times New Roman"/>
                <a:sym typeface="Times New Roman"/>
              </a:rPr>
              <a:t>make D7 Led on off for testing</a:t>
            </a:r>
            <a:endParaRPr b="0" i="0" sz="1200" u="none" cap="none" strike="noStrike">
              <a:solidFill>
                <a:schemeClr val="dk1"/>
              </a:solidFill>
              <a:latin typeface="Calibri"/>
              <a:ea typeface="Calibri"/>
              <a:cs typeface="Calibri"/>
              <a:sym typeface="Calibri"/>
            </a:endParaRPr>
          </a:p>
          <a:p>
            <a:pPr indent="0" lvl="0" marL="0" marR="0" rtl="0" algn="l">
              <a:lnSpc>
                <a:spcPct val="4722"/>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215900" marR="2239010" rtl="0" algn="l">
              <a:lnSpc>
                <a:spcPct val="105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LED_ON; delay_ms(500);</a:t>
            </a:r>
            <a:endParaRPr b="0" i="0" sz="1400" u="none" cap="none" strike="noStrike">
              <a:solidFill>
                <a:srgbClr val="000000"/>
              </a:solidFill>
              <a:latin typeface="Arial"/>
              <a:ea typeface="Arial"/>
              <a:cs typeface="Arial"/>
              <a:sym typeface="Arial"/>
            </a:endParaRPr>
          </a:p>
          <a:p>
            <a:pPr indent="0" lvl="0" marL="215900" marR="2239010" rtl="0" algn="l">
              <a:lnSpc>
                <a:spcPct val="105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LED_OFF;delay_ms(500); </a:t>
            </a:r>
            <a:endParaRPr b="0" i="0" sz="1400" u="none" cap="none" strike="noStrike">
              <a:solidFill>
                <a:srgbClr val="000000"/>
              </a:solidFill>
              <a:latin typeface="Arial"/>
              <a:ea typeface="Arial"/>
              <a:cs typeface="Arial"/>
              <a:sym typeface="Arial"/>
            </a:endParaRPr>
          </a:p>
          <a:p>
            <a:pPr indent="0" lvl="0" marL="0" marR="0" rtl="0" algn="l">
              <a:lnSpc>
                <a:spcPct val="277"/>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1270" lvl="0" marL="215900" marR="4563110" rtl="0" algn="l">
              <a:lnSpc>
                <a:spcPct val="105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LCD_Init(); delay_ms(100);</a:t>
            </a:r>
            <a:endParaRPr b="0" i="0" sz="1200" u="none" cap="none" strike="noStrike">
              <a:solidFill>
                <a:schemeClr val="dk1"/>
              </a:solidFill>
              <a:latin typeface="Calibri"/>
              <a:ea typeface="Calibri"/>
              <a:cs typeface="Calibri"/>
              <a:sym typeface="Calibri"/>
            </a:endParaRPr>
          </a:p>
          <a:p>
            <a:pPr indent="0" lvl="0" marL="0" marR="0" rtl="0" algn="l">
              <a:lnSpc>
                <a:spcPct val="555"/>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1270" lvl="0" marL="215900" marR="109601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LCD_CmdWrite(0x80); LCD_DisplayString("RV College Of Engrng"); LCD_CmdWrite(0xc0); LCD_DisplayString(" Computer Science"); LCD_CmdWrite(0x94); LCD_DisplayString(" 4th Semester"); </a:t>
            </a:r>
            <a:endParaRPr b="0" i="0" sz="1400" u="none" cap="none" strike="noStrike">
              <a:solidFill>
                <a:srgbClr val="000000"/>
              </a:solidFill>
              <a:latin typeface="Arial"/>
              <a:ea typeface="Arial"/>
              <a:cs typeface="Arial"/>
              <a:sym typeface="Arial"/>
            </a:endParaRPr>
          </a:p>
          <a:p>
            <a:pPr indent="1270" lvl="0" marL="215900" marR="109601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LCD_CmdWrite(0xD4); LCD_DisplayString(" C Section"); </a:t>
            </a:r>
            <a:endParaRPr b="0" i="0" sz="1400" u="none" cap="none" strike="noStrike">
              <a:solidFill>
                <a:srgbClr val="000000"/>
              </a:solidFill>
              <a:latin typeface="Arial"/>
              <a:ea typeface="Arial"/>
              <a:cs typeface="Arial"/>
              <a:sym typeface="Arial"/>
            </a:endParaRPr>
          </a:p>
          <a:p>
            <a:pPr indent="1270" lvl="0" marL="215900" marR="109601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while(1);</a:t>
            </a:r>
            <a:endParaRPr b="0" i="0" sz="1200" u="none" cap="none" strike="noStrike">
              <a:solidFill>
                <a:schemeClr val="dk1"/>
              </a:solidFill>
              <a:latin typeface="Calibri"/>
              <a:ea typeface="Calibri"/>
              <a:cs typeface="Calibri"/>
              <a:sym typeface="Calibri"/>
            </a:endParaRPr>
          </a:p>
          <a:p>
            <a:pPr indent="0" lvl="0" marL="0" marR="0" rtl="0" algn="l">
              <a:lnSpc>
                <a:spcPct val="117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p:txBody>
      </p:sp>
      <p:sp>
        <p:nvSpPr>
          <p:cNvPr id="606" name="Google Shape;606;p90"/>
          <p:cNvSpPr txBox="1"/>
          <p:nvPr/>
        </p:nvSpPr>
        <p:spPr>
          <a:xfrm>
            <a:off x="7231225" y="587604"/>
            <a:ext cx="4704959" cy="341683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LCD_Init(void)</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delay_ms(100);</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LCD_Reset();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LCD_CmdWrite(0x28u);</a:t>
            </a:r>
            <a:r>
              <a:rPr b="0" i="0" lang="en-IN" sz="1200" u="none" cap="none" strike="noStrike">
                <a:solidFill>
                  <a:schemeClr val="dk1"/>
                </a:solidFill>
                <a:latin typeface="Times New Roman"/>
                <a:ea typeface="Times New Roman"/>
                <a:cs typeface="Times New Roman"/>
                <a:sym typeface="Times New Roman"/>
              </a:rPr>
              <a:t>	</a:t>
            </a:r>
            <a:r>
              <a:rPr b="0" i="1" lang="en-IN" sz="1800" u="none" cap="none" strike="noStrike">
                <a:solidFill>
                  <a:schemeClr val="dk1"/>
                </a:solidFill>
                <a:latin typeface="Times New Roman"/>
                <a:ea typeface="Times New Roman"/>
                <a:cs typeface="Times New Roman"/>
                <a:sym typeface="Times New Roman"/>
              </a:rPr>
              <a:t>//Initialize the LCD for 4-bit 5x7 matrix type</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LCD_CmdWrite(0x0Eu);  </a:t>
            </a:r>
            <a:r>
              <a:rPr b="0" i="1" lang="en-IN" sz="1800" u="none" cap="none" strike="noStrike">
                <a:solidFill>
                  <a:schemeClr val="dk1"/>
                </a:solidFill>
                <a:latin typeface="Times New Roman"/>
                <a:ea typeface="Times New Roman"/>
                <a:cs typeface="Times New Roman"/>
                <a:sym typeface="Times New Roman"/>
              </a:rPr>
              <a:t>// Display ON cursor ON</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LCD_CmdWrite(0x01u);  </a:t>
            </a:r>
            <a:r>
              <a:rPr b="0" i="1" lang="en-IN" sz="1800" u="none" cap="none" strike="noStrike">
                <a:solidFill>
                  <a:schemeClr val="dk1"/>
                </a:solidFill>
                <a:latin typeface="Times New Roman"/>
                <a:ea typeface="Times New Roman"/>
                <a:cs typeface="Times New Roman"/>
                <a:sym typeface="Times New Roman"/>
              </a:rPr>
              <a:t>//Clear the LCD</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LCD_CmdWrite(0x80u);  </a:t>
            </a:r>
            <a:r>
              <a:rPr b="0" i="1" lang="en-IN" sz="1800" u="none" cap="none" strike="noStrike">
                <a:solidFill>
                  <a:schemeClr val="dk1"/>
                </a:solidFill>
                <a:latin typeface="Times New Roman"/>
                <a:ea typeface="Times New Roman"/>
                <a:cs typeface="Times New Roman"/>
                <a:sym typeface="Times New Roman"/>
              </a:rPr>
              <a:t>//go to First line First Position</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91"/>
          <p:cNvSpPr txBox="1"/>
          <p:nvPr/>
        </p:nvSpPr>
        <p:spPr>
          <a:xfrm>
            <a:off x="772109" y="716401"/>
            <a:ext cx="6116216" cy="230877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LCD_CmdWrite( unsigned char cmdByte)</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52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LCD_SendHigherNibble(cmdByte);</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LCD_SendCmdSignals();</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cmdByte = cmdByte &lt;&lt; 4;</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LCD_SendHigherNibble(cmdByte);</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LCD_SendCmdSignals();</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p:txBody>
      </p:sp>
      <p:sp>
        <p:nvSpPr>
          <p:cNvPr id="612" name="Google Shape;612;p91"/>
          <p:cNvSpPr txBox="1"/>
          <p:nvPr/>
        </p:nvSpPr>
        <p:spPr>
          <a:xfrm>
            <a:off x="902737" y="3207675"/>
            <a:ext cx="6116216" cy="230877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LCD_DataWrite( unsigned char dataByte)</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LCD_SendHigherNibble(dataByte);</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LCD_SendDataSignals();</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dataByte = dataByte  &lt;&lt; 4;</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LCD_SendHigherNibble(dataByte);</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LCD_SendDataSignals();</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p:txBody>
      </p:sp>
      <p:sp>
        <p:nvSpPr>
          <p:cNvPr id="613" name="Google Shape;613;p91"/>
          <p:cNvSpPr txBox="1"/>
          <p:nvPr/>
        </p:nvSpPr>
        <p:spPr>
          <a:xfrm>
            <a:off x="6096000" y="716401"/>
            <a:ext cx="6116216" cy="470987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LCD_SendHigherNibble(unsigned char dataByte)</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14300" marR="0" rtl="0" algn="l">
              <a:lnSpc>
                <a:spcPct val="100000"/>
              </a:lnSpc>
              <a:spcBef>
                <a:spcPts val="0"/>
              </a:spcBef>
              <a:spcAft>
                <a:spcPts val="0"/>
              </a:spcAft>
              <a:buClr>
                <a:srgbClr val="000000"/>
              </a:buClr>
              <a:buSzPts val="1800"/>
              <a:buFont typeface="Arial"/>
              <a:buNone/>
            </a:pPr>
            <a:r>
              <a:rPr b="0" i="1" lang="en-IN" sz="1800" u="none" cap="none" strike="noStrike">
                <a:solidFill>
                  <a:schemeClr val="dk1"/>
                </a:solidFill>
                <a:latin typeface="Times New Roman"/>
                <a:ea typeface="Times New Roman"/>
                <a:cs typeface="Times New Roman"/>
                <a:sym typeface="Times New Roman"/>
              </a:rPr>
              <a:t>//send the D7,6,5,D4(uppernibble) to P0.16 to P0.19</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52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IO0CLR = 0X000F0000;</a:t>
            </a:r>
            <a:endParaRPr b="0" i="0" sz="1400" u="none" cap="none" strike="noStrike">
              <a:solidFill>
                <a:srgbClr val="000000"/>
              </a:solidFill>
              <a:latin typeface="Arial"/>
              <a:ea typeface="Arial"/>
              <a:cs typeface="Arial"/>
              <a:sym typeface="Arial"/>
            </a:endParaRPr>
          </a:p>
          <a:p>
            <a:pPr indent="0" lvl="0" marL="1524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IO0SET = ((dataByte &gt;&gt;4) &amp; 0x0f) &lt;&lt; 16;</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LCD_SendCmdSignals(void)</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RS_OFF;  </a:t>
            </a:r>
            <a:r>
              <a:rPr b="0" i="1" lang="en-IN" sz="1800" u="none" cap="none" strike="noStrike">
                <a:solidFill>
                  <a:schemeClr val="dk1"/>
                </a:solidFill>
                <a:latin typeface="Times New Roman"/>
                <a:ea typeface="Times New Roman"/>
                <a:cs typeface="Times New Roman"/>
                <a:sym typeface="Times New Roman"/>
              </a:rPr>
              <a:t>// RS - 1</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EN_ON;delay_us(100);EN_OFF; </a:t>
            </a:r>
            <a:r>
              <a:rPr b="0" i="1" lang="en-IN" sz="1800" u="none" cap="none" strike="noStrike">
                <a:solidFill>
                  <a:schemeClr val="dk1"/>
                </a:solidFill>
                <a:latin typeface="Times New Roman"/>
                <a:ea typeface="Times New Roman"/>
                <a:cs typeface="Times New Roman"/>
                <a:sym typeface="Times New Roman"/>
              </a:rPr>
              <a:t>// EN - 1 then 0</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static void LCD_SendDataSignals(void)</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a:p>
            <a:pPr indent="0" lvl="0" marL="0" marR="0" rtl="0" algn="l">
              <a:lnSpc>
                <a:spcPct val="2916"/>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RS_ON;// RS - 1</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1905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EN_ON;delay_us(100);EN_OFF; // EN - 1 then 0</a:t>
            </a:r>
            <a:endParaRPr b="0" i="0" sz="1200" u="none" cap="none" strike="noStrike">
              <a:solidFill>
                <a:schemeClr val="dk1"/>
              </a:solidFill>
              <a:latin typeface="Calibri"/>
              <a:ea typeface="Calibri"/>
              <a:cs typeface="Calibri"/>
              <a:sym typeface="Calibri"/>
            </a:endParaRPr>
          </a:p>
          <a:p>
            <a:pPr indent="0" lvl="0" marL="0" marR="0" rtl="0" algn="l">
              <a:lnSpc>
                <a:spcPct val="2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92"/>
          <p:cNvSpPr txBox="1"/>
          <p:nvPr/>
        </p:nvSpPr>
        <p:spPr>
          <a:xfrm>
            <a:off x="1555879" y="2747779"/>
            <a:ext cx="7793393" cy="17543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Times New Roman"/>
                <a:ea typeface="Times New Roman"/>
                <a:cs typeface="Times New Roman"/>
                <a:sym typeface="Times New Roman"/>
              </a:rPr>
              <a:t>void LCD_DisplayString(const char *ptr_string)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Times New Roman"/>
                <a:ea typeface="Times New Roman"/>
                <a:cs typeface="Times New Roman"/>
                <a:sym typeface="Times New Roman"/>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1" lang="en-IN" sz="1800" u="none" cap="none" strike="noStrike">
                <a:solidFill>
                  <a:srgbClr val="000000"/>
                </a:solidFill>
                <a:latin typeface="Times New Roman"/>
                <a:ea typeface="Times New Roman"/>
                <a:cs typeface="Times New Roman"/>
                <a:sym typeface="Times New Roman"/>
              </a:rPr>
              <a:t>// Loop through the string and display char by char </a:t>
            </a:r>
            <a:endParaRPr b="0" i="0" sz="18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Times New Roman"/>
                <a:ea typeface="Times New Roman"/>
                <a:cs typeface="Times New Roman"/>
                <a:sym typeface="Times New Roman"/>
              </a:rPr>
              <a:t>while((*ptr_string)!=0)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Times New Roman"/>
                <a:ea typeface="Times New Roman"/>
                <a:cs typeface="Times New Roman"/>
                <a:sym typeface="Times New Roman"/>
              </a:rPr>
              <a:t>LCD_DataWrite(*ptr_string++);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Times New Roman"/>
                <a:ea typeface="Times New Roman"/>
                <a:cs typeface="Times New Roman"/>
                <a:sym typeface="Times New Roman"/>
              </a:rPr>
              <a:t>} </a:t>
            </a:r>
            <a:endParaRPr b="0" i="0" sz="1800" u="none" cap="none" strike="noStrike">
              <a:solidFill>
                <a:schemeClr val="dk1"/>
              </a:solidFill>
              <a:latin typeface="Garamond"/>
              <a:ea typeface="Garamond"/>
              <a:cs typeface="Garamond"/>
              <a:sym typeface="Garamond"/>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93"/>
          <p:cNvSpPr txBox="1"/>
          <p:nvPr/>
        </p:nvSpPr>
        <p:spPr>
          <a:xfrm>
            <a:off x="1415920" y="797465"/>
            <a:ext cx="6636398" cy="461665"/>
          </a:xfrm>
          <a:prstGeom prst="rect">
            <a:avLst/>
          </a:prstGeom>
          <a:noFill/>
          <a:ln>
            <a:noFill/>
          </a:ln>
        </p:spPr>
        <p:txBody>
          <a:bodyPr anchorCtr="0" anchor="t" bIns="45700" lIns="91425" spcFirstLastPara="1" rIns="91425" wrap="square" tIns="45700">
            <a:spAutoFit/>
          </a:bodyPr>
          <a:lstStyle/>
          <a:p>
            <a:pPr indent="0" lvl="0" marL="266700" marR="0" rtl="0" algn="l">
              <a:lnSpc>
                <a:spcPct val="100000"/>
              </a:lnSpc>
              <a:spcBef>
                <a:spcPts val="0"/>
              </a:spcBef>
              <a:spcAft>
                <a:spcPts val="0"/>
              </a:spcAft>
              <a:buClr>
                <a:srgbClr val="000000"/>
              </a:buClr>
              <a:buSzPts val="2400"/>
              <a:buFont typeface="Arial"/>
              <a:buNone/>
            </a:pPr>
            <a:r>
              <a:rPr b="1" i="0" lang="en-IN" sz="2400" u="none" cap="none" strike="noStrike">
                <a:solidFill>
                  <a:schemeClr val="dk1"/>
                </a:solidFill>
                <a:latin typeface="Times New Roman"/>
                <a:ea typeface="Times New Roman"/>
                <a:cs typeface="Times New Roman"/>
                <a:sym typeface="Times New Roman"/>
              </a:rPr>
              <a:t>Interfacing High power devices using relays</a:t>
            </a:r>
            <a:endParaRPr b="0" i="0" sz="1400" u="none" cap="none" strike="noStrike">
              <a:solidFill>
                <a:schemeClr val="dk1"/>
              </a:solidFill>
              <a:latin typeface="Calibri"/>
              <a:ea typeface="Calibri"/>
              <a:cs typeface="Calibri"/>
              <a:sym typeface="Calibri"/>
            </a:endParaRPr>
          </a:p>
        </p:txBody>
      </p:sp>
      <p:sp>
        <p:nvSpPr>
          <p:cNvPr id="624" name="Google Shape;624;p93"/>
          <p:cNvSpPr txBox="1"/>
          <p:nvPr/>
        </p:nvSpPr>
        <p:spPr>
          <a:xfrm>
            <a:off x="725455" y="1452690"/>
            <a:ext cx="10751198" cy="1004890"/>
          </a:xfrm>
          <a:prstGeom prst="rect">
            <a:avLst/>
          </a:prstGeom>
          <a:noFill/>
          <a:ln>
            <a:noFill/>
          </a:ln>
        </p:spPr>
        <p:txBody>
          <a:bodyPr anchorCtr="0" anchor="t" bIns="45700" lIns="91425" spcFirstLastPara="1" rIns="91425" wrap="square" tIns="45700">
            <a:spAutoFit/>
          </a:bodyPr>
          <a:lstStyle/>
          <a:p>
            <a:pPr indent="-285750" lvl="0" marL="514350" marR="92710" rtl="0" algn="just">
              <a:lnSpc>
                <a:spcPct val="112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Microcontroller port pin cannot be directly used to switch ON/OFF (control) high power ac/dc devices like bulb, fan, dc motor, solenoids etc (unlike LED’s which can be directly controlled / connected by port pins) as they don’t drive required high current or voltages by high power devices.</a:t>
            </a:r>
            <a:endParaRPr b="0" i="0" sz="1200" u="none" cap="none" strike="noStrike">
              <a:solidFill>
                <a:schemeClr val="dk1"/>
              </a:solidFill>
              <a:latin typeface="Calibri"/>
              <a:ea typeface="Calibri"/>
              <a:cs typeface="Calibri"/>
              <a:sym typeface="Calibri"/>
            </a:endParaRPr>
          </a:p>
        </p:txBody>
      </p:sp>
      <p:sp>
        <p:nvSpPr>
          <p:cNvPr id="625" name="Google Shape;625;p93"/>
          <p:cNvSpPr txBox="1"/>
          <p:nvPr/>
        </p:nvSpPr>
        <p:spPr>
          <a:xfrm>
            <a:off x="800100" y="2646768"/>
            <a:ext cx="10300995" cy="1387944"/>
          </a:xfrm>
          <a:prstGeom prst="rect">
            <a:avLst/>
          </a:prstGeom>
          <a:noFill/>
          <a:ln>
            <a:noFill/>
          </a:ln>
        </p:spPr>
        <p:txBody>
          <a:bodyPr anchorCtr="0" anchor="t" bIns="45700" lIns="91425" spcFirstLastPara="1" rIns="91425" wrap="square" tIns="45700">
            <a:spAutoFit/>
          </a:bodyPr>
          <a:lstStyle/>
          <a:p>
            <a:pPr indent="-285750" lvl="0" marL="514350" marR="118110" rtl="0" algn="l">
              <a:lnSpc>
                <a:spcPct val="119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Relays are used to interface high power devices to microcontrollers. </a:t>
            </a:r>
            <a:endParaRPr b="0" i="0" sz="1400" u="none" cap="none" strike="noStrike">
              <a:solidFill>
                <a:srgbClr val="000000"/>
              </a:solidFill>
              <a:latin typeface="Arial"/>
              <a:ea typeface="Arial"/>
              <a:cs typeface="Arial"/>
              <a:sym typeface="Arial"/>
            </a:endParaRPr>
          </a:p>
          <a:p>
            <a:pPr indent="-285750" lvl="0" marL="514350" marR="118110" rtl="0" algn="l">
              <a:lnSpc>
                <a:spcPct val="119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Relays are devices that can turn on or off the power supplied to other device like bulb, like a switch. </a:t>
            </a:r>
            <a:endParaRPr b="0" i="0" sz="1400" u="none" cap="none" strike="noStrike">
              <a:solidFill>
                <a:srgbClr val="000000"/>
              </a:solidFill>
              <a:latin typeface="Arial"/>
              <a:ea typeface="Arial"/>
              <a:cs typeface="Arial"/>
              <a:sym typeface="Arial"/>
            </a:endParaRPr>
          </a:p>
          <a:p>
            <a:pPr indent="-285750" lvl="0" marL="514350" marR="118110" rtl="0" algn="l">
              <a:lnSpc>
                <a:spcPct val="119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Relays are used to control high-power circuits by low-power devices like microcontrollers.</a:t>
            </a:r>
            <a:endParaRPr b="0" i="0" sz="1400" u="none" cap="none" strike="noStrike">
              <a:solidFill>
                <a:srgbClr val="000000"/>
              </a:solidFill>
              <a:latin typeface="Arial"/>
              <a:ea typeface="Arial"/>
              <a:cs typeface="Arial"/>
              <a:sym typeface="Arial"/>
            </a:endParaRPr>
          </a:p>
          <a:p>
            <a:pPr indent="-285750" lvl="0" marL="514350" marR="118110" rtl="0" algn="l">
              <a:lnSpc>
                <a:spcPct val="119000"/>
              </a:lnSpc>
              <a:spcBef>
                <a:spcPts val="0"/>
              </a:spcBef>
              <a:spcAft>
                <a:spcPts val="0"/>
              </a:spcAft>
              <a:buClr>
                <a:schemeClr val="dk1"/>
              </a:buClr>
              <a:buSzPts val="1800"/>
              <a:buFont typeface="Noto Sans Symbols"/>
              <a:buChar char="⮚"/>
            </a:pPr>
            <a:r>
              <a:rPr b="0" i="0" lang="en-IN" sz="1800" u="none" cap="none" strike="noStrike">
                <a:solidFill>
                  <a:schemeClr val="dk1"/>
                </a:solidFill>
                <a:latin typeface="Times New Roman"/>
                <a:ea typeface="Times New Roman"/>
                <a:cs typeface="Times New Roman"/>
                <a:sym typeface="Times New Roman"/>
              </a:rPr>
              <a:t>Relays provide isolation between microcontroller and high power source</a:t>
            </a:r>
            <a:endParaRPr b="0" i="0" sz="1200" u="none" cap="none" strike="noStrike">
              <a:solidFill>
                <a:schemeClr val="dk1"/>
              </a:solidFill>
              <a:latin typeface="Calibri"/>
              <a:ea typeface="Calibri"/>
              <a:cs typeface="Calibri"/>
              <a:sym typeface="Calibri"/>
            </a:endParaRPr>
          </a:p>
        </p:txBody>
      </p:sp>
      <p:pic>
        <p:nvPicPr>
          <p:cNvPr id="626" name="Google Shape;626;p93"/>
          <p:cNvPicPr preferRelativeResize="0"/>
          <p:nvPr/>
        </p:nvPicPr>
        <p:blipFill rotWithShape="1">
          <a:blip r:embed="rId3">
            <a:alphaModFix/>
          </a:blip>
          <a:srcRect b="0" l="0" r="0" t="0"/>
          <a:stretch/>
        </p:blipFill>
        <p:spPr>
          <a:xfrm>
            <a:off x="5822302" y="4206671"/>
            <a:ext cx="5654351" cy="2581940"/>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94"/>
          <p:cNvSpPr txBox="1"/>
          <p:nvPr/>
        </p:nvSpPr>
        <p:spPr>
          <a:xfrm>
            <a:off x="986712" y="890918"/>
            <a:ext cx="9351606" cy="1525867"/>
          </a:xfrm>
          <a:prstGeom prst="rect">
            <a:avLst/>
          </a:prstGeom>
          <a:noFill/>
          <a:ln>
            <a:noFill/>
          </a:ln>
        </p:spPr>
        <p:txBody>
          <a:bodyPr anchorCtr="0" anchor="t" bIns="45700" lIns="91425" spcFirstLastPara="1" rIns="91425" wrap="square" tIns="45700">
            <a:spAutoFit/>
          </a:bodyPr>
          <a:lstStyle/>
          <a:p>
            <a:pPr indent="0" lvl="0" marL="22860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Times New Roman"/>
                <a:ea typeface="Times New Roman"/>
                <a:cs typeface="Times New Roman"/>
                <a:sym typeface="Times New Roman"/>
              </a:rPr>
              <a:t>Relays are of two types</a:t>
            </a:r>
            <a:endParaRPr b="0" i="0" sz="1200" u="none" cap="none" strike="noStrike">
              <a:solidFill>
                <a:schemeClr val="dk1"/>
              </a:solidFill>
              <a:latin typeface="Calibri"/>
              <a:ea typeface="Calibri"/>
              <a:cs typeface="Calibri"/>
              <a:sym typeface="Calibri"/>
            </a:endParaRPr>
          </a:p>
          <a:p>
            <a:pPr indent="0" lvl="0" marL="0" marR="0" rtl="0" algn="l">
              <a:lnSpc>
                <a:spcPct val="17083"/>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285750" lvl="0" marL="514350" marR="0" rtl="0" algn="l">
              <a:lnSpc>
                <a:spcPct val="100000"/>
              </a:lnSpc>
              <a:spcBef>
                <a:spcPts val="0"/>
              </a:spcBef>
              <a:spcAft>
                <a:spcPts val="0"/>
              </a:spcAft>
              <a:buClr>
                <a:schemeClr val="dk1"/>
              </a:buClr>
              <a:buSzPts val="1800"/>
              <a:buFont typeface="Arial"/>
              <a:buChar char="•"/>
            </a:pPr>
            <a:r>
              <a:rPr b="0" i="0" lang="en-IN" sz="1800" u="none" cap="none" strike="noStrike">
                <a:solidFill>
                  <a:schemeClr val="dk1"/>
                </a:solidFill>
                <a:latin typeface="Times New Roman"/>
                <a:ea typeface="Times New Roman"/>
                <a:cs typeface="Times New Roman"/>
                <a:sym typeface="Times New Roman"/>
              </a:rPr>
              <a:t>Electromechanical Relay – cheap, less reliable, because of	movable ports used in the construction of these relays. Relay driver is required to drive these relays from the microcontroller ports.</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rPr b="0" i="0" lang="en-IN" sz="1200" u="none" cap="none" strike="noStrike">
                <a:solidFill>
                  <a:schemeClr val="dk1"/>
                </a:solidFill>
                <a:latin typeface="Times New Roman"/>
                <a:ea typeface="Times New Roman"/>
                <a:cs typeface="Times New Roman"/>
                <a:sym typeface="Times New Roman"/>
              </a:rPr>
              <a:t>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0" lvl="0" marL="0" marR="0" rtl="0" algn="l">
              <a:lnSpc>
                <a:spcPct val="1125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a:p>
            <a:pPr indent="-285750" lvl="0" marL="285750" marR="0" rtl="0" algn="l">
              <a:lnSpc>
                <a:spcPct val="7500"/>
              </a:lnSpc>
              <a:spcBef>
                <a:spcPts val="0"/>
              </a:spcBef>
              <a:spcAft>
                <a:spcPts val="0"/>
              </a:spcAft>
              <a:buClr>
                <a:schemeClr val="dk1"/>
              </a:buClr>
              <a:buSzPts val="1800"/>
              <a:buFont typeface="Arial"/>
              <a:buChar char="•"/>
            </a:pPr>
            <a:r>
              <a:rPr b="0" i="0" lang="en-IN" sz="1800" u="none" cap="none" strike="noStrike">
                <a:solidFill>
                  <a:schemeClr val="dk1"/>
                </a:solidFill>
                <a:latin typeface="Times New Roman"/>
                <a:ea typeface="Times New Roman"/>
                <a:cs typeface="Times New Roman"/>
                <a:sym typeface="Times New Roman"/>
              </a:rPr>
              <a:t>Solid State Relay – costly, reliable (durable), no moving parts, no relay driver required.</a:t>
            </a:r>
            <a:endParaRPr b="0" i="0" sz="1200" u="none" cap="none" strike="noStrike">
              <a:solidFill>
                <a:schemeClr val="dk1"/>
              </a:solidFill>
              <a:latin typeface="Calibri"/>
              <a:ea typeface="Calibri"/>
              <a:cs typeface="Calibri"/>
              <a:sym typeface="Calibri"/>
            </a:endParaRPr>
          </a:p>
        </p:txBody>
      </p:sp>
      <p:sp>
        <p:nvSpPr>
          <p:cNvPr id="632" name="Google Shape;632;p94"/>
          <p:cNvSpPr txBox="1"/>
          <p:nvPr/>
        </p:nvSpPr>
        <p:spPr>
          <a:xfrm>
            <a:off x="1129005" y="2577263"/>
            <a:ext cx="768142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chemeClr val="dk1"/>
                </a:solidFill>
                <a:latin typeface="Times New Roman"/>
                <a:ea typeface="Times New Roman"/>
                <a:cs typeface="Times New Roman"/>
                <a:sym typeface="Times New Roman"/>
              </a:rPr>
              <a:t>Interfacing: </a:t>
            </a:r>
            <a:r>
              <a:rPr b="0" i="0" lang="en-IN" sz="1800" u="none" cap="none" strike="noStrike">
                <a:solidFill>
                  <a:schemeClr val="dk1"/>
                </a:solidFill>
                <a:latin typeface="Times New Roman"/>
                <a:ea typeface="Times New Roman"/>
                <a:cs typeface="Times New Roman"/>
                <a:sym typeface="Times New Roman"/>
              </a:rPr>
              <a:t>Interface AC device to LPC 2148 using mechanical relay:</a:t>
            </a:r>
            <a:endParaRPr b="0" i="0" sz="1200" u="none" cap="none" strike="noStrike">
              <a:solidFill>
                <a:schemeClr val="dk1"/>
              </a:solidFill>
              <a:latin typeface="Calibri"/>
              <a:ea typeface="Calibri"/>
              <a:cs typeface="Calibri"/>
              <a:sym typeface="Calibri"/>
            </a:endParaRPr>
          </a:p>
        </p:txBody>
      </p:sp>
      <p:pic>
        <p:nvPicPr>
          <p:cNvPr id="633" name="Google Shape;633;p94"/>
          <p:cNvPicPr preferRelativeResize="0"/>
          <p:nvPr/>
        </p:nvPicPr>
        <p:blipFill rotWithShape="1">
          <a:blip r:embed="rId3">
            <a:alphaModFix/>
          </a:blip>
          <a:srcRect b="0" l="0" r="0" t="0"/>
          <a:stretch/>
        </p:blipFill>
        <p:spPr>
          <a:xfrm>
            <a:off x="4739951" y="3428999"/>
            <a:ext cx="5367199" cy="2446981"/>
          </a:xfrm>
          <a:prstGeom prst="rect">
            <a:avLst/>
          </a:prstGeom>
          <a:noFill/>
          <a:ln>
            <a:noFill/>
          </a:ln>
        </p:spPr>
      </p:pic>
      <p:pic>
        <p:nvPicPr>
          <p:cNvPr id="634" name="Google Shape;634;p94"/>
          <p:cNvPicPr preferRelativeResize="0"/>
          <p:nvPr/>
        </p:nvPicPr>
        <p:blipFill rotWithShape="1">
          <a:blip r:embed="rId4">
            <a:alphaModFix/>
          </a:blip>
          <a:srcRect b="0" l="0" r="0" t="0"/>
          <a:stretch/>
        </p:blipFill>
        <p:spPr>
          <a:xfrm>
            <a:off x="1054360" y="4357396"/>
            <a:ext cx="2956208" cy="1332478"/>
          </a:xfrm>
          <a:prstGeom prst="rect">
            <a:avLst/>
          </a:prstGeom>
          <a:noFill/>
          <a:ln>
            <a:noFill/>
          </a:ln>
        </p:spPr>
      </p:pic>
      <p:pic>
        <p:nvPicPr>
          <p:cNvPr id="635" name="Google Shape;635;p94"/>
          <p:cNvPicPr preferRelativeResize="0"/>
          <p:nvPr/>
        </p:nvPicPr>
        <p:blipFill rotWithShape="1">
          <a:blip r:embed="rId5">
            <a:alphaModFix/>
          </a:blip>
          <a:srcRect b="0" l="0" r="0" t="0"/>
          <a:stretch/>
        </p:blipFill>
        <p:spPr>
          <a:xfrm>
            <a:off x="1129005" y="5875980"/>
            <a:ext cx="5700254" cy="327688"/>
          </a:xfrm>
          <a:prstGeom prst="rect">
            <a:avLst/>
          </a:prstGeom>
          <a:noFill/>
          <a:ln>
            <a:noFill/>
          </a:ln>
        </p:spPr>
      </p:pic>
      <p:pic>
        <p:nvPicPr>
          <p:cNvPr id="636" name="Google Shape;636;p94"/>
          <p:cNvPicPr preferRelativeResize="0"/>
          <p:nvPr/>
        </p:nvPicPr>
        <p:blipFill rotWithShape="1">
          <a:blip r:embed="rId6">
            <a:alphaModFix/>
          </a:blip>
          <a:srcRect b="0" l="0" r="0" t="0"/>
          <a:stretch/>
        </p:blipFill>
        <p:spPr>
          <a:xfrm>
            <a:off x="1054360" y="2977373"/>
            <a:ext cx="2667231" cy="1257409"/>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95"/>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sp>
        <p:nvSpPr>
          <p:cNvPr id="642" name="Google Shape;642;p95"/>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110490" lvl="0" marL="285750" rtl="0" algn="l">
              <a:lnSpc>
                <a:spcPct val="100000"/>
              </a:lnSpc>
              <a:spcBef>
                <a:spcPts val="0"/>
              </a:spcBef>
              <a:spcAft>
                <a:spcPts val="0"/>
              </a:spcAft>
              <a:buSzPts val="2760"/>
              <a:buNone/>
            </a:pPr>
            <a:r>
              <a:t/>
            </a:r>
            <a:endParaRPr/>
          </a:p>
        </p:txBody>
      </p:sp>
      <p:pic>
        <p:nvPicPr>
          <p:cNvPr id="643" name="Google Shape;643;p95"/>
          <p:cNvPicPr preferRelativeResize="0"/>
          <p:nvPr/>
        </p:nvPicPr>
        <p:blipFill rotWithShape="1">
          <a:blip r:embed="rId3">
            <a:alphaModFix/>
          </a:blip>
          <a:srcRect b="0" l="0" r="0" t="0"/>
          <a:stretch/>
        </p:blipFill>
        <p:spPr>
          <a:xfrm>
            <a:off x="2948473" y="195943"/>
            <a:ext cx="6290461" cy="6518964"/>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96"/>
          <p:cNvSpPr txBox="1"/>
          <p:nvPr/>
        </p:nvSpPr>
        <p:spPr>
          <a:xfrm>
            <a:off x="1378598" y="797466"/>
            <a:ext cx="860515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rgbClr val="000000"/>
                </a:solidFill>
                <a:latin typeface="Times New Roman"/>
                <a:ea typeface="Times New Roman"/>
                <a:cs typeface="Times New Roman"/>
                <a:sym typeface="Times New Roman"/>
              </a:rPr>
              <a:t>Interfacing Industrial Proximity sensor using Opto-Isolator </a:t>
            </a:r>
            <a:endParaRPr b="0" i="0" sz="1800" u="none" cap="none" strike="noStrike">
              <a:solidFill>
                <a:schemeClr val="dk1"/>
              </a:solidFill>
              <a:latin typeface="Garamond"/>
              <a:ea typeface="Garamond"/>
              <a:cs typeface="Garamond"/>
              <a:sym typeface="Garamond"/>
            </a:endParaRPr>
          </a:p>
        </p:txBody>
      </p:sp>
      <p:sp>
        <p:nvSpPr>
          <p:cNvPr id="649" name="Google Shape;649;p96"/>
          <p:cNvSpPr txBox="1"/>
          <p:nvPr/>
        </p:nvSpPr>
        <p:spPr>
          <a:xfrm>
            <a:off x="1378598" y="1314358"/>
            <a:ext cx="727088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Times New Roman"/>
                <a:ea typeface="Times New Roman"/>
                <a:cs typeface="Times New Roman"/>
                <a:sym typeface="Times New Roman"/>
              </a:rPr>
              <a:t>Opto-isolator has photodiode and photo transistor: </a:t>
            </a:r>
            <a:endParaRPr b="0" i="0" sz="1800" u="none" cap="none" strike="noStrike">
              <a:solidFill>
                <a:schemeClr val="dk1"/>
              </a:solidFill>
              <a:latin typeface="Garamond"/>
              <a:ea typeface="Garamond"/>
              <a:cs typeface="Garamond"/>
              <a:sym typeface="Garamond"/>
            </a:endParaRPr>
          </a:p>
        </p:txBody>
      </p:sp>
      <p:pic>
        <p:nvPicPr>
          <p:cNvPr id="650" name="Google Shape;650;p96"/>
          <p:cNvPicPr preferRelativeResize="0"/>
          <p:nvPr/>
        </p:nvPicPr>
        <p:blipFill rotWithShape="1">
          <a:blip r:embed="rId3">
            <a:alphaModFix/>
          </a:blip>
          <a:srcRect b="0" l="0" r="0" t="0"/>
          <a:stretch/>
        </p:blipFill>
        <p:spPr>
          <a:xfrm>
            <a:off x="233267" y="1632448"/>
            <a:ext cx="6829924" cy="4946042"/>
          </a:xfrm>
          <a:prstGeom prst="rect">
            <a:avLst/>
          </a:prstGeom>
          <a:noFill/>
          <a:ln>
            <a:noFill/>
          </a:ln>
        </p:spPr>
      </p:pic>
      <p:sp>
        <p:nvSpPr>
          <p:cNvPr id="651" name="Google Shape;651;p96"/>
          <p:cNvSpPr txBox="1"/>
          <p:nvPr/>
        </p:nvSpPr>
        <p:spPr>
          <a:xfrm>
            <a:off x="6628621" y="1550924"/>
            <a:ext cx="4945224" cy="2554545"/>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1600"/>
              <a:buFont typeface="Noto Sans Symbols"/>
              <a:buChar char="❑"/>
            </a:pPr>
            <a:r>
              <a:rPr b="0" i="0" lang="en-IN" sz="1600" u="none" cap="none" strike="noStrike">
                <a:solidFill>
                  <a:srgbClr val="000000"/>
                </a:solidFill>
                <a:latin typeface="Times New Roman"/>
                <a:ea typeface="Times New Roman"/>
                <a:cs typeface="Times New Roman"/>
                <a:sym typeface="Times New Roman"/>
              </a:rPr>
              <a:t>When diode conducts, it emits light and the transistor conducts.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Noto Sans Symbols"/>
              <a:buChar char="❑"/>
            </a:pPr>
            <a:r>
              <a:rPr b="0" i="0" lang="en-IN" sz="1600" u="none" cap="none" strike="noStrike">
                <a:solidFill>
                  <a:srgbClr val="000000"/>
                </a:solidFill>
                <a:latin typeface="Times New Roman"/>
                <a:ea typeface="Times New Roman"/>
                <a:cs typeface="Times New Roman"/>
                <a:sym typeface="Times New Roman"/>
              </a:rPr>
              <a:t>Provides complete isolation between diode and transistor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Noto Sans Symbols"/>
              <a:buChar char="❑"/>
            </a:pPr>
            <a:r>
              <a:rPr b="0" i="0" lang="en-IN" sz="1600" u="none" cap="none" strike="noStrike">
                <a:solidFill>
                  <a:srgbClr val="000000"/>
                </a:solidFill>
                <a:latin typeface="Times New Roman"/>
                <a:ea typeface="Times New Roman"/>
                <a:cs typeface="Times New Roman"/>
                <a:sym typeface="Times New Roman"/>
              </a:rPr>
              <a:t>Input circuit which drives the diode do not get affected by the voltage/ current spikes produced in the o/p circuit.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Noto Sans Symbols"/>
              <a:buChar char="❑"/>
            </a:pPr>
            <a:r>
              <a:rPr b="0" i="0" lang="en-IN" sz="1600" u="none" cap="none" strike="noStrike">
                <a:solidFill>
                  <a:srgbClr val="000000"/>
                </a:solidFill>
                <a:latin typeface="Times New Roman"/>
                <a:ea typeface="Times New Roman"/>
                <a:cs typeface="Times New Roman"/>
                <a:sym typeface="Times New Roman"/>
              </a:rPr>
              <a:t>Opto-isolators are used to interface devices (like sensors) working at different voltage levels to Microcontrollers. </a:t>
            </a:r>
            <a:endParaRPr b="0" i="0" sz="1600" u="none" cap="none" strike="noStrike">
              <a:solidFill>
                <a:schemeClr val="dk1"/>
              </a:solidFill>
              <a:latin typeface="Garamond"/>
              <a:ea typeface="Garamond"/>
              <a:cs typeface="Garamond"/>
              <a:sym typeface="Garamond"/>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97"/>
          <p:cNvSpPr txBox="1"/>
          <p:nvPr>
            <p:ph type="title"/>
          </p:nvPr>
        </p:nvSpPr>
        <p:spPr>
          <a:xfrm>
            <a:off x="763558" y="511304"/>
            <a:ext cx="5889169" cy="75171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262626"/>
              </a:buClr>
              <a:buSzPts val="3200"/>
              <a:buFont typeface="Garamond"/>
              <a:buNone/>
            </a:pPr>
            <a:r>
              <a:rPr lang="en-IN" sz="3200"/>
              <a:t>DC Motor: H Bridge</a:t>
            </a:r>
            <a:endParaRPr/>
          </a:p>
        </p:txBody>
      </p:sp>
      <p:sp>
        <p:nvSpPr>
          <p:cNvPr id="657" name="Google Shape;657;p97"/>
          <p:cNvSpPr txBox="1"/>
          <p:nvPr/>
        </p:nvSpPr>
        <p:spPr>
          <a:xfrm>
            <a:off x="1216091" y="1239844"/>
            <a:ext cx="7877369" cy="646331"/>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202122"/>
              </a:buClr>
              <a:buSzPts val="1800"/>
              <a:buFont typeface="Noto Sans Symbols"/>
              <a:buChar char="▪"/>
            </a:pPr>
            <a:r>
              <a:rPr b="0" i="0" lang="en-IN" sz="1800" u="none" cap="none" strike="noStrike">
                <a:solidFill>
                  <a:srgbClr val="202122"/>
                </a:solidFill>
                <a:latin typeface="Times New Roman"/>
                <a:ea typeface="Times New Roman"/>
                <a:cs typeface="Times New Roman"/>
                <a:sym typeface="Times New Roman"/>
              </a:rPr>
              <a:t>DC motors were the first form of motor widely used, as they could be powered from existing direct-current lighting power distribution systems. </a:t>
            </a:r>
            <a:endParaRPr b="0" i="0" sz="1800" u="none" cap="none" strike="noStrike">
              <a:solidFill>
                <a:schemeClr val="dk1"/>
              </a:solidFill>
              <a:latin typeface="Times New Roman"/>
              <a:ea typeface="Times New Roman"/>
              <a:cs typeface="Times New Roman"/>
              <a:sym typeface="Times New Roman"/>
            </a:endParaRPr>
          </a:p>
        </p:txBody>
      </p:sp>
      <p:sp>
        <p:nvSpPr>
          <p:cNvPr id="658" name="Google Shape;658;p97"/>
          <p:cNvSpPr txBox="1"/>
          <p:nvPr/>
        </p:nvSpPr>
        <p:spPr>
          <a:xfrm>
            <a:off x="1216091" y="1794045"/>
            <a:ext cx="9248970" cy="646331"/>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202122"/>
              </a:buClr>
              <a:buSzPts val="1800"/>
              <a:buFont typeface="Noto Sans Symbols"/>
              <a:buChar char="▪"/>
            </a:pPr>
            <a:r>
              <a:rPr b="0" i="0" lang="en-IN" sz="1800" u="none" cap="none" strike="noStrike">
                <a:solidFill>
                  <a:srgbClr val="202122"/>
                </a:solidFill>
                <a:latin typeface="Times New Roman"/>
                <a:ea typeface="Times New Roman"/>
                <a:cs typeface="Times New Roman"/>
                <a:sym typeface="Times New Roman"/>
              </a:rPr>
              <a:t>A DC motor's speed can be controlled over a wide range, using either a variable supply voltage or by changing the strength of current in its field windings.</a:t>
            </a:r>
            <a:endParaRPr b="0" i="0" sz="1800" u="none" cap="none" strike="noStrike">
              <a:solidFill>
                <a:schemeClr val="dk1"/>
              </a:solidFill>
              <a:latin typeface="Times New Roman"/>
              <a:ea typeface="Times New Roman"/>
              <a:cs typeface="Times New Roman"/>
              <a:sym typeface="Times New Roman"/>
            </a:endParaRPr>
          </a:p>
        </p:txBody>
      </p:sp>
      <p:pic>
        <p:nvPicPr>
          <p:cNvPr id="659" name="Google Shape;659;p97"/>
          <p:cNvPicPr preferRelativeResize="0"/>
          <p:nvPr/>
        </p:nvPicPr>
        <p:blipFill rotWithShape="1">
          <a:blip r:embed="rId3">
            <a:alphaModFix/>
          </a:blip>
          <a:srcRect b="0" l="0" r="0" t="0"/>
          <a:stretch/>
        </p:blipFill>
        <p:spPr>
          <a:xfrm>
            <a:off x="1440196" y="2585133"/>
            <a:ext cx="2789162" cy="3033023"/>
          </a:xfrm>
          <a:prstGeom prst="rect">
            <a:avLst/>
          </a:prstGeom>
          <a:noFill/>
          <a:ln>
            <a:noFill/>
          </a:ln>
        </p:spPr>
      </p:pic>
      <p:sp>
        <p:nvSpPr>
          <p:cNvPr id="660" name="Google Shape;660;p97"/>
          <p:cNvSpPr txBox="1"/>
          <p:nvPr/>
        </p:nvSpPr>
        <p:spPr>
          <a:xfrm>
            <a:off x="1120842" y="5610535"/>
            <a:ext cx="4033933"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515151"/>
                </a:solidFill>
                <a:latin typeface="Times New Roman"/>
                <a:ea typeface="Times New Roman"/>
                <a:cs typeface="Times New Roman"/>
                <a:sym typeface="Times New Roman"/>
              </a:rPr>
              <a:t>When switches S1 and S4 are switched on, motor runs in clockwise direction.</a:t>
            </a:r>
            <a:endParaRPr b="1" i="0" sz="1400" u="none" cap="none" strike="noStrike">
              <a:solidFill>
                <a:schemeClr val="dk1"/>
              </a:solidFill>
              <a:latin typeface="Times New Roman"/>
              <a:ea typeface="Times New Roman"/>
              <a:cs typeface="Times New Roman"/>
              <a:sym typeface="Times New Roman"/>
            </a:endParaRPr>
          </a:p>
        </p:txBody>
      </p:sp>
      <p:pic>
        <p:nvPicPr>
          <p:cNvPr id="661" name="Google Shape;661;p97"/>
          <p:cNvPicPr preferRelativeResize="0"/>
          <p:nvPr/>
        </p:nvPicPr>
        <p:blipFill rotWithShape="1">
          <a:blip r:embed="rId4">
            <a:alphaModFix/>
          </a:blip>
          <a:srcRect b="0" l="0" r="0" t="0"/>
          <a:stretch/>
        </p:blipFill>
        <p:spPr>
          <a:xfrm>
            <a:off x="7779746" y="2585133"/>
            <a:ext cx="2972058" cy="3025402"/>
          </a:xfrm>
          <a:prstGeom prst="rect">
            <a:avLst/>
          </a:prstGeom>
          <a:noFill/>
          <a:ln>
            <a:noFill/>
          </a:ln>
        </p:spPr>
      </p:pic>
      <p:sp>
        <p:nvSpPr>
          <p:cNvPr id="662" name="Google Shape;662;p97"/>
          <p:cNvSpPr txBox="1"/>
          <p:nvPr/>
        </p:nvSpPr>
        <p:spPr>
          <a:xfrm>
            <a:off x="7389845" y="5618156"/>
            <a:ext cx="4124130"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515151"/>
                </a:solidFill>
                <a:latin typeface="Times New Roman"/>
                <a:ea typeface="Times New Roman"/>
                <a:cs typeface="Times New Roman"/>
                <a:sym typeface="Times New Roman"/>
              </a:rPr>
              <a:t>When S2 and S3 are switched on,  motor runs in anticlockwise direction.</a:t>
            </a:r>
            <a:endParaRPr b="1" i="0" sz="1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6"/>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t/>
            </a:r>
            <a:endParaRPr/>
          </a:p>
        </p:txBody>
      </p:sp>
      <p:pic>
        <p:nvPicPr>
          <p:cNvPr id="196" name="Google Shape;196;p26"/>
          <p:cNvPicPr preferRelativeResize="0"/>
          <p:nvPr>
            <p:ph idx="1" type="body"/>
          </p:nvPr>
        </p:nvPicPr>
        <p:blipFill rotWithShape="1">
          <a:blip r:embed="rId3">
            <a:alphaModFix/>
          </a:blip>
          <a:srcRect b="0" l="0" r="0" t="0"/>
          <a:stretch/>
        </p:blipFill>
        <p:spPr>
          <a:xfrm>
            <a:off x="3268725" y="686175"/>
            <a:ext cx="8133300" cy="2438700"/>
          </a:xfrm>
          <a:prstGeom prst="rect">
            <a:avLst/>
          </a:prstGeom>
          <a:noFill/>
          <a:ln>
            <a:noFill/>
          </a:ln>
        </p:spPr>
      </p:pic>
      <p:pic>
        <p:nvPicPr>
          <p:cNvPr id="197" name="Google Shape;197;p26"/>
          <p:cNvPicPr preferRelativeResize="0"/>
          <p:nvPr/>
        </p:nvPicPr>
        <p:blipFill rotWithShape="1">
          <a:blip r:embed="rId4">
            <a:alphaModFix/>
          </a:blip>
          <a:srcRect b="0" l="0" r="0" t="0"/>
          <a:stretch/>
        </p:blipFill>
        <p:spPr>
          <a:xfrm>
            <a:off x="1092656" y="3627040"/>
            <a:ext cx="7399369" cy="224882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7"/>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lang="en-IN"/>
              <a:t>Three PINSEL Registers</a:t>
            </a:r>
            <a:endParaRPr/>
          </a:p>
        </p:txBody>
      </p:sp>
      <p:sp>
        <p:nvSpPr>
          <p:cNvPr id="203" name="Google Shape;203;p27"/>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85750" lvl="0" marL="285750" rtl="0" algn="l">
              <a:lnSpc>
                <a:spcPct val="100000"/>
              </a:lnSpc>
              <a:spcBef>
                <a:spcPts val="0"/>
              </a:spcBef>
              <a:spcAft>
                <a:spcPts val="0"/>
              </a:spcAft>
              <a:buSzPts val="2760"/>
              <a:buChar char="•"/>
            </a:pPr>
            <a:r>
              <a:rPr lang="en-IN"/>
              <a:t>PINSEL0,PINSEL1,PINSEL2</a:t>
            </a:r>
            <a:endParaRPr/>
          </a:p>
          <a:p>
            <a:pPr indent="-285750" lvl="0" marL="285750" rtl="0" algn="l">
              <a:lnSpc>
                <a:spcPct val="100000"/>
              </a:lnSpc>
              <a:spcBef>
                <a:spcPts val="1080"/>
              </a:spcBef>
              <a:spcAft>
                <a:spcPts val="0"/>
              </a:spcAft>
              <a:buSzPts val="2760"/>
              <a:buChar char="•"/>
            </a:pPr>
            <a:r>
              <a:rPr lang="en-IN"/>
              <a:t>Two bits are required to configure one pin</a:t>
            </a:r>
            <a:endParaRPr/>
          </a:p>
          <a:p>
            <a:pPr indent="-285750" lvl="0" marL="285750" rtl="0" algn="l">
              <a:lnSpc>
                <a:spcPct val="100000"/>
              </a:lnSpc>
              <a:spcBef>
                <a:spcPts val="1080"/>
              </a:spcBef>
              <a:spcAft>
                <a:spcPts val="0"/>
              </a:spcAft>
              <a:buSzPts val="2760"/>
              <a:buChar char="•"/>
            </a:pPr>
            <a:r>
              <a:rPr lang="en-IN"/>
              <a:t>First two are for the Port0, third is for Port1</a:t>
            </a:r>
            <a:endParaRPr/>
          </a:p>
          <a:p>
            <a:pPr indent="-285750" lvl="0" marL="285750" rtl="0" algn="l">
              <a:lnSpc>
                <a:spcPct val="100000"/>
              </a:lnSpc>
              <a:spcBef>
                <a:spcPts val="1080"/>
              </a:spcBef>
              <a:spcAft>
                <a:spcPts val="0"/>
              </a:spcAft>
              <a:buSzPts val="2760"/>
              <a:buChar char="•"/>
            </a:pPr>
            <a:r>
              <a:rPr lang="en-IN"/>
              <a:t>PINSEL0 is used to configure the pins P0.0 to P0.15</a:t>
            </a:r>
            <a:endParaRPr/>
          </a:p>
          <a:p>
            <a:pPr indent="-285750" lvl="0" marL="285750" rtl="0" algn="l">
              <a:lnSpc>
                <a:spcPct val="100000"/>
              </a:lnSpc>
              <a:spcBef>
                <a:spcPts val="1080"/>
              </a:spcBef>
              <a:spcAft>
                <a:spcPts val="0"/>
              </a:spcAft>
              <a:buSzPts val="2760"/>
              <a:buChar char="•"/>
            </a:pPr>
            <a:r>
              <a:rPr lang="en-IN"/>
              <a:t>PINSEL1 is used to configure P0.16 to P0.31</a:t>
            </a:r>
            <a:endParaRPr/>
          </a:p>
          <a:p>
            <a:pPr indent="-285750" lvl="0" marL="285750" rtl="0" algn="l">
              <a:lnSpc>
                <a:spcPct val="100000"/>
              </a:lnSpc>
              <a:spcBef>
                <a:spcPts val="1080"/>
              </a:spcBef>
              <a:spcAft>
                <a:spcPts val="0"/>
              </a:spcAft>
              <a:buSzPts val="2760"/>
              <a:buChar char="•"/>
            </a:pPr>
            <a:r>
              <a:rPr lang="en-IN"/>
              <a:t>PINSEL2 is used to configure P1.16 to P1.31.</a:t>
            </a:r>
            <a:endParaRPr/>
          </a:p>
          <a:p>
            <a:pPr indent="-110490" lvl="0" marL="285750" rtl="0" algn="l">
              <a:lnSpc>
                <a:spcPct val="100000"/>
              </a:lnSpc>
              <a:spcBef>
                <a:spcPts val="1080"/>
              </a:spcBef>
              <a:spcAft>
                <a:spcPts val="0"/>
              </a:spcAft>
              <a:buSzPts val="2760"/>
              <a:buNone/>
            </a:pPr>
            <a:r>
              <a:t/>
            </a:r>
            <a:endParaRPr/>
          </a:p>
          <a:p>
            <a:pPr indent="-110490" lvl="0" marL="285750" rtl="0" algn="l">
              <a:lnSpc>
                <a:spcPct val="100000"/>
              </a:lnSpc>
              <a:spcBef>
                <a:spcPts val="1080"/>
              </a:spcBef>
              <a:spcAft>
                <a:spcPts val="0"/>
              </a:spcAft>
              <a:buSzPts val="276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rganic">
  <a:themeElements>
    <a:clrScheme name="Organic">
      <a:dk1>
        <a:srgbClr val="000000"/>
      </a:dk1>
      <a:lt1>
        <a:srgbClr val="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